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9" r:id="rId3"/>
    <p:sldId id="260" r:id="rId4"/>
    <p:sldId id="319" r:id="rId5"/>
    <p:sldId id="318" r:id="rId6"/>
    <p:sldId id="265" r:id="rId7"/>
    <p:sldId id="267" r:id="rId8"/>
    <p:sldId id="269" r:id="rId9"/>
    <p:sldId id="271" r:id="rId10"/>
    <p:sldId id="272" r:id="rId11"/>
    <p:sldId id="273" r:id="rId12"/>
    <p:sldId id="274" r:id="rId13"/>
    <p:sldId id="275" r:id="rId14"/>
    <p:sldId id="276" r:id="rId15"/>
    <p:sldId id="278" r:id="rId16"/>
    <p:sldId id="279" r:id="rId17"/>
    <p:sldId id="280" r:id="rId18"/>
    <p:sldId id="281" r:id="rId19"/>
    <p:sldId id="282" r:id="rId20"/>
    <p:sldId id="283" r:id="rId21"/>
    <p:sldId id="284" r:id="rId22"/>
    <p:sldId id="285" r:id="rId23"/>
    <p:sldId id="288" r:id="rId24"/>
    <p:sldId id="291" r:id="rId25"/>
    <p:sldId id="290" r:id="rId26"/>
    <p:sldId id="292" r:id="rId27"/>
    <p:sldId id="293" r:id="rId28"/>
    <p:sldId id="296" r:id="rId29"/>
    <p:sldId id="297" r:id="rId30"/>
    <p:sldId id="301" r:id="rId31"/>
    <p:sldId id="303" r:id="rId32"/>
    <p:sldId id="304" r:id="rId33"/>
    <p:sldId id="305" r:id="rId34"/>
    <p:sldId id="307" r:id="rId35"/>
    <p:sldId id="309" r:id="rId36"/>
    <p:sldId id="310" r:id="rId37"/>
    <p:sldId id="311" r:id="rId38"/>
    <p:sldId id="315" r:id="rId39"/>
    <p:sldId id="316" r:id="rId40"/>
    <p:sldId id="31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037"/>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50" autoAdjust="0"/>
    <p:restoredTop sz="94660"/>
  </p:normalViewPr>
  <p:slideViewPr>
    <p:cSldViewPr snapToGrid="0">
      <p:cViewPr>
        <p:scale>
          <a:sx n="66" d="100"/>
          <a:sy n="66" d="100"/>
        </p:scale>
        <p:origin x="5016" y="4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C3B23-49BB-42D9-AD2D-CCA9DA52B108}" type="datetimeFigureOut">
              <a:rPr lang="en-US" smtClean="0"/>
              <a:t>14-Nov-24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A3BD4-C422-4A42-8143-024C420BE6A0}" type="slidenum">
              <a:rPr lang="en-US" smtClean="0"/>
              <a:t>‹#›</a:t>
            </a:fld>
            <a:endParaRPr lang="en-US"/>
          </a:p>
        </p:txBody>
      </p:sp>
    </p:spTree>
    <p:extLst>
      <p:ext uri="{BB962C8B-B14F-4D97-AF65-F5344CB8AC3E}">
        <p14:creationId xmlns:p14="http://schemas.microsoft.com/office/powerpoint/2010/main" val="3861551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A3BD4-C422-4A42-8143-024C420BE6A0}" type="slidenum">
              <a:rPr lang="en-US" smtClean="0"/>
              <a:t>2</a:t>
            </a:fld>
            <a:endParaRPr lang="en-US"/>
          </a:p>
        </p:txBody>
      </p:sp>
    </p:spTree>
    <p:extLst>
      <p:ext uri="{BB962C8B-B14F-4D97-AF65-F5344CB8AC3E}">
        <p14:creationId xmlns:p14="http://schemas.microsoft.com/office/powerpoint/2010/main" val="70156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A3BD4-C422-4A42-8143-024C420BE6A0}" type="slidenum">
              <a:rPr lang="en-US" smtClean="0"/>
              <a:t>3</a:t>
            </a:fld>
            <a:endParaRPr lang="en-US"/>
          </a:p>
        </p:txBody>
      </p:sp>
    </p:spTree>
    <p:extLst>
      <p:ext uri="{BB962C8B-B14F-4D97-AF65-F5344CB8AC3E}">
        <p14:creationId xmlns:p14="http://schemas.microsoft.com/office/powerpoint/2010/main" val="77118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F8E43-3A9A-DE0B-CFA9-02F35CE96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776D3-A7DE-EBD9-1F70-B612D8AF27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6516A-AFE7-AE69-2514-1CFB2E5A7D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7B510B-6B65-C4E4-96D9-05F008D07730}"/>
              </a:ext>
            </a:extLst>
          </p:cNvPr>
          <p:cNvSpPr>
            <a:spLocks noGrp="1"/>
          </p:cNvSpPr>
          <p:nvPr>
            <p:ph type="sldNum" sz="quarter" idx="5"/>
          </p:nvPr>
        </p:nvSpPr>
        <p:spPr/>
        <p:txBody>
          <a:bodyPr/>
          <a:lstStyle/>
          <a:p>
            <a:fld id="{C5DA3BD4-C422-4A42-8143-024C420BE6A0}" type="slidenum">
              <a:rPr lang="en-US" smtClean="0"/>
              <a:t>4</a:t>
            </a:fld>
            <a:endParaRPr lang="en-US"/>
          </a:p>
        </p:txBody>
      </p:sp>
    </p:spTree>
    <p:extLst>
      <p:ext uri="{BB962C8B-B14F-4D97-AF65-F5344CB8AC3E}">
        <p14:creationId xmlns:p14="http://schemas.microsoft.com/office/powerpoint/2010/main" val="132183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B922E-094A-72A9-1637-70C2D03AF9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E561A-1C2D-DCD8-EA5B-242389744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4C420-15F3-9B15-E727-55DA8EF235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89E2A4-5B18-3EEA-FE6A-D0F8851E5DB1}"/>
              </a:ext>
            </a:extLst>
          </p:cNvPr>
          <p:cNvSpPr>
            <a:spLocks noGrp="1"/>
          </p:cNvSpPr>
          <p:nvPr>
            <p:ph type="sldNum" sz="quarter" idx="5"/>
          </p:nvPr>
        </p:nvSpPr>
        <p:spPr/>
        <p:txBody>
          <a:bodyPr/>
          <a:lstStyle/>
          <a:p>
            <a:fld id="{C5DA3BD4-C422-4A42-8143-024C420BE6A0}" type="slidenum">
              <a:rPr lang="en-US" smtClean="0"/>
              <a:t>5</a:t>
            </a:fld>
            <a:endParaRPr lang="en-US"/>
          </a:p>
        </p:txBody>
      </p:sp>
    </p:spTree>
    <p:extLst>
      <p:ext uri="{BB962C8B-B14F-4D97-AF65-F5344CB8AC3E}">
        <p14:creationId xmlns:p14="http://schemas.microsoft.com/office/powerpoint/2010/main" val="553080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A3BD4-C422-4A42-8143-024C420BE6A0}" type="slidenum">
              <a:rPr lang="en-US" smtClean="0"/>
              <a:t>10</a:t>
            </a:fld>
            <a:endParaRPr lang="en-US"/>
          </a:p>
        </p:txBody>
      </p:sp>
    </p:spTree>
    <p:extLst>
      <p:ext uri="{BB962C8B-B14F-4D97-AF65-F5344CB8AC3E}">
        <p14:creationId xmlns:p14="http://schemas.microsoft.com/office/powerpoint/2010/main" val="2225200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A3BD4-C422-4A42-8143-024C420BE6A0}" type="slidenum">
              <a:rPr lang="en-US" smtClean="0"/>
              <a:t>22</a:t>
            </a:fld>
            <a:endParaRPr lang="en-US"/>
          </a:p>
        </p:txBody>
      </p:sp>
    </p:spTree>
    <p:extLst>
      <p:ext uri="{BB962C8B-B14F-4D97-AF65-F5344CB8AC3E}">
        <p14:creationId xmlns:p14="http://schemas.microsoft.com/office/powerpoint/2010/main" val="60005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3FF8-27BD-226C-6FF7-07B77935C1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D5D1DE-87A0-6DD2-78F3-D3ABCB708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09505C-DA6C-EBD1-29E5-51C34DA5498D}"/>
              </a:ext>
            </a:extLst>
          </p:cNvPr>
          <p:cNvSpPr>
            <a:spLocks noGrp="1"/>
          </p:cNvSpPr>
          <p:nvPr>
            <p:ph type="dt" sz="half" idx="10"/>
          </p:nvPr>
        </p:nvSpPr>
        <p:spPr/>
        <p:txBody>
          <a:bodyPr/>
          <a:lstStyle/>
          <a:p>
            <a:fld id="{5F9C95F2-77D3-4FDF-9FEC-D31E31B10CD9}" type="datetimeFigureOut">
              <a:rPr lang="en-US" smtClean="0"/>
              <a:t>14-Nov-24</a:t>
            </a:fld>
            <a:endParaRPr lang="en-US"/>
          </a:p>
        </p:txBody>
      </p:sp>
      <p:sp>
        <p:nvSpPr>
          <p:cNvPr id="5" name="Footer Placeholder 4">
            <a:extLst>
              <a:ext uri="{FF2B5EF4-FFF2-40B4-BE49-F238E27FC236}">
                <a16:creationId xmlns:a16="http://schemas.microsoft.com/office/drawing/2014/main" id="{DEEC3D88-6632-0078-1186-437E84B34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AD456-D6AE-5CDC-09A6-3DBEE960730B}"/>
              </a:ext>
            </a:extLst>
          </p:cNvPr>
          <p:cNvSpPr>
            <a:spLocks noGrp="1"/>
          </p:cNvSpPr>
          <p:nvPr>
            <p:ph type="sldNum" sz="quarter" idx="12"/>
          </p:nvPr>
        </p:nvSpPr>
        <p:spPr/>
        <p:txBody>
          <a:bodyPr/>
          <a:lstStyle/>
          <a:p>
            <a:fld id="{7BCB8713-EB84-4EEF-84D2-C9DAEAAFB560}" type="slidenum">
              <a:rPr lang="en-US" smtClean="0"/>
              <a:t>‹#›</a:t>
            </a:fld>
            <a:endParaRPr lang="en-US"/>
          </a:p>
        </p:txBody>
      </p:sp>
    </p:spTree>
    <p:extLst>
      <p:ext uri="{BB962C8B-B14F-4D97-AF65-F5344CB8AC3E}">
        <p14:creationId xmlns:p14="http://schemas.microsoft.com/office/powerpoint/2010/main" val="1703713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68EF-23EF-D8F3-D434-37484E8FAA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6004C-AA9B-27A7-9252-D4BCAC8FD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7D682D-4C10-6ADD-0BF1-FCDC570BB98E}"/>
              </a:ext>
            </a:extLst>
          </p:cNvPr>
          <p:cNvSpPr>
            <a:spLocks noGrp="1"/>
          </p:cNvSpPr>
          <p:nvPr>
            <p:ph type="dt" sz="half" idx="10"/>
          </p:nvPr>
        </p:nvSpPr>
        <p:spPr/>
        <p:txBody>
          <a:bodyPr/>
          <a:lstStyle/>
          <a:p>
            <a:fld id="{5F9C95F2-77D3-4FDF-9FEC-D31E31B10CD9}" type="datetimeFigureOut">
              <a:rPr lang="en-US" smtClean="0"/>
              <a:t>14-Nov-24</a:t>
            </a:fld>
            <a:endParaRPr lang="en-US"/>
          </a:p>
        </p:txBody>
      </p:sp>
      <p:sp>
        <p:nvSpPr>
          <p:cNvPr id="5" name="Footer Placeholder 4">
            <a:extLst>
              <a:ext uri="{FF2B5EF4-FFF2-40B4-BE49-F238E27FC236}">
                <a16:creationId xmlns:a16="http://schemas.microsoft.com/office/drawing/2014/main" id="{2EFFE98B-04C6-AD3D-61ED-22E190707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4912B-0D90-D6FD-C604-E7CA03C78206}"/>
              </a:ext>
            </a:extLst>
          </p:cNvPr>
          <p:cNvSpPr>
            <a:spLocks noGrp="1"/>
          </p:cNvSpPr>
          <p:nvPr>
            <p:ph type="sldNum" sz="quarter" idx="12"/>
          </p:nvPr>
        </p:nvSpPr>
        <p:spPr/>
        <p:txBody>
          <a:bodyPr/>
          <a:lstStyle/>
          <a:p>
            <a:fld id="{7BCB8713-EB84-4EEF-84D2-C9DAEAAFB560}" type="slidenum">
              <a:rPr lang="en-US" smtClean="0"/>
              <a:t>‹#›</a:t>
            </a:fld>
            <a:endParaRPr lang="en-US"/>
          </a:p>
        </p:txBody>
      </p:sp>
    </p:spTree>
    <p:extLst>
      <p:ext uri="{BB962C8B-B14F-4D97-AF65-F5344CB8AC3E}">
        <p14:creationId xmlns:p14="http://schemas.microsoft.com/office/powerpoint/2010/main" val="4177764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C332E6-4482-C1E6-B93C-0A464CBE1D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80F7BF-36CE-0AC5-02BB-F849D76FDF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75AAF-4C4A-FABD-D505-146C23F6D2FD}"/>
              </a:ext>
            </a:extLst>
          </p:cNvPr>
          <p:cNvSpPr>
            <a:spLocks noGrp="1"/>
          </p:cNvSpPr>
          <p:nvPr>
            <p:ph type="dt" sz="half" idx="10"/>
          </p:nvPr>
        </p:nvSpPr>
        <p:spPr/>
        <p:txBody>
          <a:bodyPr/>
          <a:lstStyle/>
          <a:p>
            <a:fld id="{5F9C95F2-77D3-4FDF-9FEC-D31E31B10CD9}" type="datetimeFigureOut">
              <a:rPr lang="en-US" smtClean="0"/>
              <a:t>14-Nov-24</a:t>
            </a:fld>
            <a:endParaRPr lang="en-US"/>
          </a:p>
        </p:txBody>
      </p:sp>
      <p:sp>
        <p:nvSpPr>
          <p:cNvPr id="5" name="Footer Placeholder 4">
            <a:extLst>
              <a:ext uri="{FF2B5EF4-FFF2-40B4-BE49-F238E27FC236}">
                <a16:creationId xmlns:a16="http://schemas.microsoft.com/office/drawing/2014/main" id="{2818B24E-F74A-A1B6-112C-B00D6A99E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AAB89-D07E-1124-22F1-44D0F3E23AB3}"/>
              </a:ext>
            </a:extLst>
          </p:cNvPr>
          <p:cNvSpPr>
            <a:spLocks noGrp="1"/>
          </p:cNvSpPr>
          <p:nvPr>
            <p:ph type="sldNum" sz="quarter" idx="12"/>
          </p:nvPr>
        </p:nvSpPr>
        <p:spPr/>
        <p:txBody>
          <a:bodyPr/>
          <a:lstStyle/>
          <a:p>
            <a:fld id="{7BCB8713-EB84-4EEF-84D2-C9DAEAAFB560}" type="slidenum">
              <a:rPr lang="en-US" smtClean="0"/>
              <a:t>‹#›</a:t>
            </a:fld>
            <a:endParaRPr lang="en-US"/>
          </a:p>
        </p:txBody>
      </p:sp>
    </p:spTree>
    <p:extLst>
      <p:ext uri="{BB962C8B-B14F-4D97-AF65-F5344CB8AC3E}">
        <p14:creationId xmlns:p14="http://schemas.microsoft.com/office/powerpoint/2010/main" val="1380399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47993-3E80-2AFB-F925-B32536587D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BFC66D-295E-8005-BE17-B05346D8BF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42AFF-7995-694E-69D4-1AE0DB59E633}"/>
              </a:ext>
            </a:extLst>
          </p:cNvPr>
          <p:cNvSpPr>
            <a:spLocks noGrp="1"/>
          </p:cNvSpPr>
          <p:nvPr>
            <p:ph type="dt" sz="half" idx="10"/>
          </p:nvPr>
        </p:nvSpPr>
        <p:spPr/>
        <p:txBody>
          <a:bodyPr/>
          <a:lstStyle/>
          <a:p>
            <a:fld id="{5F9C95F2-77D3-4FDF-9FEC-D31E31B10CD9}" type="datetimeFigureOut">
              <a:rPr lang="en-US" smtClean="0"/>
              <a:t>14-Nov-24</a:t>
            </a:fld>
            <a:endParaRPr lang="en-US"/>
          </a:p>
        </p:txBody>
      </p:sp>
      <p:sp>
        <p:nvSpPr>
          <p:cNvPr id="5" name="Footer Placeholder 4">
            <a:extLst>
              <a:ext uri="{FF2B5EF4-FFF2-40B4-BE49-F238E27FC236}">
                <a16:creationId xmlns:a16="http://schemas.microsoft.com/office/drawing/2014/main" id="{4EDE422A-81D7-DAE3-C5B7-7C0C6C7DAB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7484-D67D-5A90-8F81-F37271C09A4E}"/>
              </a:ext>
            </a:extLst>
          </p:cNvPr>
          <p:cNvSpPr>
            <a:spLocks noGrp="1"/>
          </p:cNvSpPr>
          <p:nvPr>
            <p:ph type="sldNum" sz="quarter" idx="12"/>
          </p:nvPr>
        </p:nvSpPr>
        <p:spPr/>
        <p:txBody>
          <a:bodyPr/>
          <a:lstStyle/>
          <a:p>
            <a:fld id="{7BCB8713-EB84-4EEF-84D2-C9DAEAAFB560}" type="slidenum">
              <a:rPr lang="en-US" smtClean="0"/>
              <a:t>‹#›</a:t>
            </a:fld>
            <a:endParaRPr lang="en-US"/>
          </a:p>
        </p:txBody>
      </p:sp>
    </p:spTree>
    <p:extLst>
      <p:ext uri="{BB962C8B-B14F-4D97-AF65-F5344CB8AC3E}">
        <p14:creationId xmlns:p14="http://schemas.microsoft.com/office/powerpoint/2010/main" val="1612571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46485-4984-1249-2F18-84C566C0E2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66D839-9044-187E-E444-FD962EAFDC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C26931-23F6-9C97-5143-D0C1EFBA7A4B}"/>
              </a:ext>
            </a:extLst>
          </p:cNvPr>
          <p:cNvSpPr>
            <a:spLocks noGrp="1"/>
          </p:cNvSpPr>
          <p:nvPr>
            <p:ph type="dt" sz="half" idx="10"/>
          </p:nvPr>
        </p:nvSpPr>
        <p:spPr/>
        <p:txBody>
          <a:bodyPr/>
          <a:lstStyle/>
          <a:p>
            <a:fld id="{5F9C95F2-77D3-4FDF-9FEC-D31E31B10CD9}" type="datetimeFigureOut">
              <a:rPr lang="en-US" smtClean="0"/>
              <a:t>14-Nov-24</a:t>
            </a:fld>
            <a:endParaRPr lang="en-US"/>
          </a:p>
        </p:txBody>
      </p:sp>
      <p:sp>
        <p:nvSpPr>
          <p:cNvPr id="5" name="Footer Placeholder 4">
            <a:extLst>
              <a:ext uri="{FF2B5EF4-FFF2-40B4-BE49-F238E27FC236}">
                <a16:creationId xmlns:a16="http://schemas.microsoft.com/office/drawing/2014/main" id="{F897C755-7739-1B22-C1F7-F5BEE1D6E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AF759-36FE-A9B5-3882-EFD75C67DF29}"/>
              </a:ext>
            </a:extLst>
          </p:cNvPr>
          <p:cNvSpPr>
            <a:spLocks noGrp="1"/>
          </p:cNvSpPr>
          <p:nvPr>
            <p:ph type="sldNum" sz="quarter" idx="12"/>
          </p:nvPr>
        </p:nvSpPr>
        <p:spPr/>
        <p:txBody>
          <a:bodyPr/>
          <a:lstStyle/>
          <a:p>
            <a:fld id="{7BCB8713-EB84-4EEF-84D2-C9DAEAAFB560}" type="slidenum">
              <a:rPr lang="en-US" smtClean="0"/>
              <a:t>‹#›</a:t>
            </a:fld>
            <a:endParaRPr lang="en-US"/>
          </a:p>
        </p:txBody>
      </p:sp>
    </p:spTree>
    <p:extLst>
      <p:ext uri="{BB962C8B-B14F-4D97-AF65-F5344CB8AC3E}">
        <p14:creationId xmlns:p14="http://schemas.microsoft.com/office/powerpoint/2010/main" val="1785268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BC26-5A71-E4B2-C9FD-46632E695A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3DF87C-443F-5E81-F67C-19099AED45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16CEF1-971F-6C20-2D04-154E571F0B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BB4C3A-7ACA-B549-7ED3-838FC33B3678}"/>
              </a:ext>
            </a:extLst>
          </p:cNvPr>
          <p:cNvSpPr>
            <a:spLocks noGrp="1"/>
          </p:cNvSpPr>
          <p:nvPr>
            <p:ph type="dt" sz="half" idx="10"/>
          </p:nvPr>
        </p:nvSpPr>
        <p:spPr/>
        <p:txBody>
          <a:bodyPr/>
          <a:lstStyle/>
          <a:p>
            <a:fld id="{5F9C95F2-77D3-4FDF-9FEC-D31E31B10CD9}" type="datetimeFigureOut">
              <a:rPr lang="en-US" smtClean="0"/>
              <a:t>14-Nov-24</a:t>
            </a:fld>
            <a:endParaRPr lang="en-US"/>
          </a:p>
        </p:txBody>
      </p:sp>
      <p:sp>
        <p:nvSpPr>
          <p:cNvPr id="6" name="Footer Placeholder 5">
            <a:extLst>
              <a:ext uri="{FF2B5EF4-FFF2-40B4-BE49-F238E27FC236}">
                <a16:creationId xmlns:a16="http://schemas.microsoft.com/office/drawing/2014/main" id="{A339F053-FCD9-DE9B-2CC8-00B982B29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46058-CDD8-F96C-508C-8F1CC323FBE7}"/>
              </a:ext>
            </a:extLst>
          </p:cNvPr>
          <p:cNvSpPr>
            <a:spLocks noGrp="1"/>
          </p:cNvSpPr>
          <p:nvPr>
            <p:ph type="sldNum" sz="quarter" idx="12"/>
          </p:nvPr>
        </p:nvSpPr>
        <p:spPr/>
        <p:txBody>
          <a:bodyPr/>
          <a:lstStyle/>
          <a:p>
            <a:fld id="{7BCB8713-EB84-4EEF-84D2-C9DAEAAFB560}" type="slidenum">
              <a:rPr lang="en-US" smtClean="0"/>
              <a:t>‹#›</a:t>
            </a:fld>
            <a:endParaRPr lang="en-US"/>
          </a:p>
        </p:txBody>
      </p:sp>
    </p:spTree>
    <p:extLst>
      <p:ext uri="{BB962C8B-B14F-4D97-AF65-F5344CB8AC3E}">
        <p14:creationId xmlns:p14="http://schemas.microsoft.com/office/powerpoint/2010/main" val="3998855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4FBD-BB82-84F4-4D3E-E59CEBFB26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AFE06-485E-D696-44F5-18EE58DBD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2A7030-E8B7-05EA-D341-85CD2DE4A5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D85CA9-022C-851C-3516-4083B53CD6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642109-2E9B-CFAF-51CB-D5C8300F7F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8B682F-F2B4-D141-A831-89A3282819C4}"/>
              </a:ext>
            </a:extLst>
          </p:cNvPr>
          <p:cNvSpPr>
            <a:spLocks noGrp="1"/>
          </p:cNvSpPr>
          <p:nvPr>
            <p:ph type="dt" sz="half" idx="10"/>
          </p:nvPr>
        </p:nvSpPr>
        <p:spPr/>
        <p:txBody>
          <a:bodyPr/>
          <a:lstStyle/>
          <a:p>
            <a:fld id="{5F9C95F2-77D3-4FDF-9FEC-D31E31B10CD9}" type="datetimeFigureOut">
              <a:rPr lang="en-US" smtClean="0"/>
              <a:t>14-Nov-24</a:t>
            </a:fld>
            <a:endParaRPr lang="en-US"/>
          </a:p>
        </p:txBody>
      </p:sp>
      <p:sp>
        <p:nvSpPr>
          <p:cNvPr id="8" name="Footer Placeholder 7">
            <a:extLst>
              <a:ext uri="{FF2B5EF4-FFF2-40B4-BE49-F238E27FC236}">
                <a16:creationId xmlns:a16="http://schemas.microsoft.com/office/drawing/2014/main" id="{24628072-65B6-932B-4CC6-636E07C9EF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653CCF-3D6A-ACF9-799D-F2B59713E924}"/>
              </a:ext>
            </a:extLst>
          </p:cNvPr>
          <p:cNvSpPr>
            <a:spLocks noGrp="1"/>
          </p:cNvSpPr>
          <p:nvPr>
            <p:ph type="sldNum" sz="quarter" idx="12"/>
          </p:nvPr>
        </p:nvSpPr>
        <p:spPr/>
        <p:txBody>
          <a:bodyPr/>
          <a:lstStyle/>
          <a:p>
            <a:fld id="{7BCB8713-EB84-4EEF-84D2-C9DAEAAFB560}" type="slidenum">
              <a:rPr lang="en-US" smtClean="0"/>
              <a:t>‹#›</a:t>
            </a:fld>
            <a:endParaRPr lang="en-US"/>
          </a:p>
        </p:txBody>
      </p:sp>
    </p:spTree>
    <p:extLst>
      <p:ext uri="{BB962C8B-B14F-4D97-AF65-F5344CB8AC3E}">
        <p14:creationId xmlns:p14="http://schemas.microsoft.com/office/powerpoint/2010/main" val="2687668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8222-978D-33C8-7F1D-E960DA4C58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0FD3D-1054-1E27-32F7-8B04E33E7B78}"/>
              </a:ext>
            </a:extLst>
          </p:cNvPr>
          <p:cNvSpPr>
            <a:spLocks noGrp="1"/>
          </p:cNvSpPr>
          <p:nvPr>
            <p:ph type="dt" sz="half" idx="10"/>
          </p:nvPr>
        </p:nvSpPr>
        <p:spPr/>
        <p:txBody>
          <a:bodyPr/>
          <a:lstStyle/>
          <a:p>
            <a:fld id="{5F9C95F2-77D3-4FDF-9FEC-D31E31B10CD9}" type="datetimeFigureOut">
              <a:rPr lang="en-US" smtClean="0"/>
              <a:t>14-Nov-24</a:t>
            </a:fld>
            <a:endParaRPr lang="en-US"/>
          </a:p>
        </p:txBody>
      </p:sp>
      <p:sp>
        <p:nvSpPr>
          <p:cNvPr id="4" name="Footer Placeholder 3">
            <a:extLst>
              <a:ext uri="{FF2B5EF4-FFF2-40B4-BE49-F238E27FC236}">
                <a16:creationId xmlns:a16="http://schemas.microsoft.com/office/drawing/2014/main" id="{9962704E-835B-A804-A4C8-5F75398672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6ECB3E-CF29-7865-4692-77ABC5ACF0AD}"/>
              </a:ext>
            </a:extLst>
          </p:cNvPr>
          <p:cNvSpPr>
            <a:spLocks noGrp="1"/>
          </p:cNvSpPr>
          <p:nvPr>
            <p:ph type="sldNum" sz="quarter" idx="12"/>
          </p:nvPr>
        </p:nvSpPr>
        <p:spPr/>
        <p:txBody>
          <a:bodyPr/>
          <a:lstStyle/>
          <a:p>
            <a:fld id="{7BCB8713-EB84-4EEF-84D2-C9DAEAAFB560}" type="slidenum">
              <a:rPr lang="en-US" smtClean="0"/>
              <a:t>‹#›</a:t>
            </a:fld>
            <a:endParaRPr lang="en-US"/>
          </a:p>
        </p:txBody>
      </p:sp>
    </p:spTree>
    <p:extLst>
      <p:ext uri="{BB962C8B-B14F-4D97-AF65-F5344CB8AC3E}">
        <p14:creationId xmlns:p14="http://schemas.microsoft.com/office/powerpoint/2010/main" val="3760423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69D44E-ABED-927B-739A-C6A50865F207}"/>
              </a:ext>
            </a:extLst>
          </p:cNvPr>
          <p:cNvSpPr>
            <a:spLocks noGrp="1"/>
          </p:cNvSpPr>
          <p:nvPr>
            <p:ph type="dt" sz="half" idx="10"/>
          </p:nvPr>
        </p:nvSpPr>
        <p:spPr/>
        <p:txBody>
          <a:bodyPr/>
          <a:lstStyle/>
          <a:p>
            <a:fld id="{5F9C95F2-77D3-4FDF-9FEC-D31E31B10CD9}" type="datetimeFigureOut">
              <a:rPr lang="en-US" smtClean="0"/>
              <a:t>14-Nov-24</a:t>
            </a:fld>
            <a:endParaRPr lang="en-US"/>
          </a:p>
        </p:txBody>
      </p:sp>
      <p:sp>
        <p:nvSpPr>
          <p:cNvPr id="3" name="Footer Placeholder 2">
            <a:extLst>
              <a:ext uri="{FF2B5EF4-FFF2-40B4-BE49-F238E27FC236}">
                <a16:creationId xmlns:a16="http://schemas.microsoft.com/office/drawing/2014/main" id="{2AC59163-BC16-5981-FF04-152D73D85A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BEDA7C-1295-0D52-798D-AFB18A54F16A}"/>
              </a:ext>
            </a:extLst>
          </p:cNvPr>
          <p:cNvSpPr>
            <a:spLocks noGrp="1"/>
          </p:cNvSpPr>
          <p:nvPr>
            <p:ph type="sldNum" sz="quarter" idx="12"/>
          </p:nvPr>
        </p:nvSpPr>
        <p:spPr/>
        <p:txBody>
          <a:bodyPr/>
          <a:lstStyle/>
          <a:p>
            <a:fld id="{7BCB8713-EB84-4EEF-84D2-C9DAEAAFB560}" type="slidenum">
              <a:rPr lang="en-US" smtClean="0"/>
              <a:t>‹#›</a:t>
            </a:fld>
            <a:endParaRPr lang="en-US"/>
          </a:p>
        </p:txBody>
      </p:sp>
    </p:spTree>
    <p:extLst>
      <p:ext uri="{BB962C8B-B14F-4D97-AF65-F5344CB8AC3E}">
        <p14:creationId xmlns:p14="http://schemas.microsoft.com/office/powerpoint/2010/main" val="4180628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37D74-E307-5AE2-0969-CAE11BD211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B96E5C-7A44-ABF0-AB97-289B17E5A3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6EBE14-65EA-F618-34AF-E1BEB3BB8D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21950C-7F80-B763-3F1A-63345B77F307}"/>
              </a:ext>
            </a:extLst>
          </p:cNvPr>
          <p:cNvSpPr>
            <a:spLocks noGrp="1"/>
          </p:cNvSpPr>
          <p:nvPr>
            <p:ph type="dt" sz="half" idx="10"/>
          </p:nvPr>
        </p:nvSpPr>
        <p:spPr/>
        <p:txBody>
          <a:bodyPr/>
          <a:lstStyle/>
          <a:p>
            <a:fld id="{5F9C95F2-77D3-4FDF-9FEC-D31E31B10CD9}" type="datetimeFigureOut">
              <a:rPr lang="en-US" smtClean="0"/>
              <a:t>14-Nov-24</a:t>
            </a:fld>
            <a:endParaRPr lang="en-US"/>
          </a:p>
        </p:txBody>
      </p:sp>
      <p:sp>
        <p:nvSpPr>
          <p:cNvPr id="6" name="Footer Placeholder 5">
            <a:extLst>
              <a:ext uri="{FF2B5EF4-FFF2-40B4-BE49-F238E27FC236}">
                <a16:creationId xmlns:a16="http://schemas.microsoft.com/office/drawing/2014/main" id="{C6894C18-B07C-5D81-FE4D-D41B9F6B5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F0B947-3672-E68F-6B52-565AB9811123}"/>
              </a:ext>
            </a:extLst>
          </p:cNvPr>
          <p:cNvSpPr>
            <a:spLocks noGrp="1"/>
          </p:cNvSpPr>
          <p:nvPr>
            <p:ph type="sldNum" sz="quarter" idx="12"/>
          </p:nvPr>
        </p:nvSpPr>
        <p:spPr/>
        <p:txBody>
          <a:bodyPr/>
          <a:lstStyle/>
          <a:p>
            <a:fld id="{7BCB8713-EB84-4EEF-84D2-C9DAEAAFB560}" type="slidenum">
              <a:rPr lang="en-US" smtClean="0"/>
              <a:t>‹#›</a:t>
            </a:fld>
            <a:endParaRPr lang="en-US"/>
          </a:p>
        </p:txBody>
      </p:sp>
    </p:spTree>
    <p:extLst>
      <p:ext uri="{BB962C8B-B14F-4D97-AF65-F5344CB8AC3E}">
        <p14:creationId xmlns:p14="http://schemas.microsoft.com/office/powerpoint/2010/main" val="239319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A1F64-00A9-C07B-8F09-9216D4D49B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A7DC87-A76A-6EF8-8A72-E946077969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76292A-C0D3-6F23-D60B-1C242569F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B1076-6EDA-4188-1877-96800429319F}"/>
              </a:ext>
            </a:extLst>
          </p:cNvPr>
          <p:cNvSpPr>
            <a:spLocks noGrp="1"/>
          </p:cNvSpPr>
          <p:nvPr>
            <p:ph type="dt" sz="half" idx="10"/>
          </p:nvPr>
        </p:nvSpPr>
        <p:spPr/>
        <p:txBody>
          <a:bodyPr/>
          <a:lstStyle/>
          <a:p>
            <a:fld id="{5F9C95F2-77D3-4FDF-9FEC-D31E31B10CD9}" type="datetimeFigureOut">
              <a:rPr lang="en-US" smtClean="0"/>
              <a:t>14-Nov-24</a:t>
            </a:fld>
            <a:endParaRPr lang="en-US"/>
          </a:p>
        </p:txBody>
      </p:sp>
      <p:sp>
        <p:nvSpPr>
          <p:cNvPr id="6" name="Footer Placeholder 5">
            <a:extLst>
              <a:ext uri="{FF2B5EF4-FFF2-40B4-BE49-F238E27FC236}">
                <a16:creationId xmlns:a16="http://schemas.microsoft.com/office/drawing/2014/main" id="{B7450D4A-8434-A86D-45E3-1EA06602F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D89669-6683-EE61-4CC6-72E946023BEF}"/>
              </a:ext>
            </a:extLst>
          </p:cNvPr>
          <p:cNvSpPr>
            <a:spLocks noGrp="1"/>
          </p:cNvSpPr>
          <p:nvPr>
            <p:ph type="sldNum" sz="quarter" idx="12"/>
          </p:nvPr>
        </p:nvSpPr>
        <p:spPr/>
        <p:txBody>
          <a:bodyPr/>
          <a:lstStyle/>
          <a:p>
            <a:fld id="{7BCB8713-EB84-4EEF-84D2-C9DAEAAFB560}" type="slidenum">
              <a:rPr lang="en-US" smtClean="0"/>
              <a:t>‹#›</a:t>
            </a:fld>
            <a:endParaRPr lang="en-US"/>
          </a:p>
        </p:txBody>
      </p:sp>
    </p:spTree>
    <p:extLst>
      <p:ext uri="{BB962C8B-B14F-4D97-AF65-F5344CB8AC3E}">
        <p14:creationId xmlns:p14="http://schemas.microsoft.com/office/powerpoint/2010/main" val="3786370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7FD0E-3A1B-49DA-951D-A24A95D32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9460A4-EB8A-EF7D-7EF8-BAA9F8C3B3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04743-55F6-81B5-C9EF-BBF11639E3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F9C95F2-77D3-4FDF-9FEC-D31E31B10CD9}" type="datetimeFigureOut">
              <a:rPr lang="en-US" smtClean="0"/>
              <a:t>14-Nov-24</a:t>
            </a:fld>
            <a:endParaRPr lang="en-US"/>
          </a:p>
        </p:txBody>
      </p:sp>
      <p:sp>
        <p:nvSpPr>
          <p:cNvPr id="5" name="Footer Placeholder 4">
            <a:extLst>
              <a:ext uri="{FF2B5EF4-FFF2-40B4-BE49-F238E27FC236}">
                <a16:creationId xmlns:a16="http://schemas.microsoft.com/office/drawing/2014/main" id="{F9B7CBE3-AC85-C84E-9BF1-EB7E0FB44C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E0EB67-D819-088C-9DE0-4880F82D9F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CB8713-EB84-4EEF-84D2-C9DAEAAFB560}" type="slidenum">
              <a:rPr lang="en-US" smtClean="0"/>
              <a:t>‹#›</a:t>
            </a:fld>
            <a:endParaRPr lang="en-US"/>
          </a:p>
        </p:txBody>
      </p:sp>
    </p:spTree>
    <p:extLst>
      <p:ext uri="{BB962C8B-B14F-4D97-AF65-F5344CB8AC3E}">
        <p14:creationId xmlns:p14="http://schemas.microsoft.com/office/powerpoint/2010/main" val="1972482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7.jpe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8.png"/><Relationship Id="rId3" Type="http://schemas.microsoft.com/office/2007/relationships/hdphoto" Target="../media/hdphoto2.wdp"/><Relationship Id="rId7" Type="http://schemas.microsoft.com/office/2007/relationships/hdphoto" Target="../media/hdphoto6.wdp"/><Relationship Id="rId12" Type="http://schemas.microsoft.com/office/2007/relationships/hdphoto" Target="../media/hdphoto8.wdp"/><Relationship Id="rId2" Type="http://schemas.openxmlformats.org/officeDocument/2006/relationships/image" Target="../media/image13.png"/><Relationship Id="rId16" Type="http://schemas.microsoft.com/office/2007/relationships/hdphoto" Target="../media/hdphoto4.wdp"/><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7.png"/><Relationship Id="rId5" Type="http://schemas.microsoft.com/office/2007/relationships/hdphoto" Target="../media/hdphoto5.wdp"/><Relationship Id="rId15" Type="http://schemas.openxmlformats.org/officeDocument/2006/relationships/image" Target="../media/image9.png"/><Relationship Id="rId10" Type="http://schemas.openxmlformats.org/officeDocument/2006/relationships/image" Target="../media/image7.jpeg"/><Relationship Id="rId4" Type="http://schemas.openxmlformats.org/officeDocument/2006/relationships/image" Target="../media/image14.png"/><Relationship Id="rId9" Type="http://schemas.microsoft.com/office/2007/relationships/hdphoto" Target="../media/hdphoto7.wdp"/><Relationship Id="rId1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2.wdp"/><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9.jpeg"/><Relationship Id="rId9" Type="http://schemas.microsoft.com/office/2007/relationships/hdphoto" Target="../media/hdphoto8.wdp"/></Relationships>
</file>

<file path=ppt/slides/_rels/slide1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2.wdp"/><Relationship Id="rId7"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9.jpeg"/><Relationship Id="rId5" Type="http://schemas.microsoft.com/office/2007/relationships/hdphoto" Target="../media/hdphoto8.wdp"/><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2.wdp"/><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22.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2.wdp"/><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3.png"/><Relationship Id="rId5" Type="http://schemas.microsoft.com/office/2007/relationships/hdphoto" Target="../media/hdphoto9.wdp"/><Relationship Id="rId4" Type="http://schemas.openxmlformats.org/officeDocument/2006/relationships/image" Target="../media/image25.png"/><Relationship Id="rId9" Type="http://schemas.microsoft.com/office/2007/relationships/hdphoto" Target="../media/hdphoto10.wdp"/></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2.wdp"/><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3.png"/><Relationship Id="rId11" Type="http://schemas.microsoft.com/office/2007/relationships/hdphoto" Target="../media/hdphoto11.wdp"/><Relationship Id="rId5" Type="http://schemas.microsoft.com/office/2007/relationships/hdphoto" Target="../media/hdphoto9.wdp"/><Relationship Id="rId10" Type="http://schemas.openxmlformats.org/officeDocument/2006/relationships/image" Target="../media/image29.png"/><Relationship Id="rId4" Type="http://schemas.openxmlformats.org/officeDocument/2006/relationships/image" Target="../media/image28.png"/><Relationship Id="rId9" Type="http://schemas.microsoft.com/office/2007/relationships/hdphoto" Target="../media/hdphoto10.wdp"/></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2.wdp"/><Relationship Id="rId7"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7.png"/><Relationship Id="rId5" Type="http://schemas.microsoft.com/office/2007/relationships/hdphoto" Target="../media/hdphoto9.wdp"/><Relationship Id="rId4" Type="http://schemas.openxmlformats.org/officeDocument/2006/relationships/image" Target="../media/image28.png"/><Relationship Id="rId9" Type="http://schemas.microsoft.com/office/2007/relationships/hdphoto" Target="../media/hdphoto11.wdp"/></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xml"/><Relationship Id="rId4" Type="http://schemas.microsoft.com/office/2007/relationships/hdphoto" Target="../media/hdphoto11.wdp"/></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eg"/><Relationship Id="rId1" Type="http://schemas.openxmlformats.org/officeDocument/2006/relationships/slideLayout" Target="../slideLayouts/slideLayout1.xml"/><Relationship Id="rId5" Type="http://schemas.openxmlformats.org/officeDocument/2006/relationships/image" Target="../media/image33.png"/><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3.png"/><Relationship Id="rId5" Type="http://schemas.microsoft.com/office/2007/relationships/hdphoto" Target="../media/hdphoto12.wdp"/><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3.png"/><Relationship Id="rId5" Type="http://schemas.microsoft.com/office/2007/relationships/hdphoto" Target="../media/hdphoto12.wdp"/><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37.png"/><Relationship Id="rId4" Type="http://schemas.microsoft.com/office/2007/relationships/hdphoto" Target="../media/hdphoto13.wdp"/></Relationships>
</file>

<file path=ppt/slides/_rels/slide2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8.png"/><Relationship Id="rId5" Type="http://schemas.microsoft.com/office/2007/relationships/hdphoto" Target="../media/hdphoto9.wdp"/><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microsoft.com/office/2007/relationships/hdphoto" Target="../media/hdphoto13.wdp"/><Relationship Id="rId7"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png"/><Relationship Id="rId5" Type="http://schemas.microsoft.com/office/2007/relationships/hdphoto" Target="../media/hdphoto9.wdp"/><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4.wdp"/><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7.png"/><Relationship Id="rId1" Type="http://schemas.openxmlformats.org/officeDocument/2006/relationships/slideLayout" Target="../slideLayouts/slideLayout1.xml"/><Relationship Id="rId6" Type="http://schemas.microsoft.com/office/2007/relationships/hdphoto" Target="../media/hdphoto14.wdp"/><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0.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32.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32.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4.wdp"/><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32.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hdphoto" Target="../media/hdphoto15.wdp"/><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microsoft.com/office/2017/06/relationships/model3d" Target="../media/model3d1.glb"/><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hdphoto" Target="../media/hdphoto15.wdp"/><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microsoft.com/office/2017/06/relationships/model3d" Target="../media/model3d1.glb"/><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hdphoto" Target="../media/hdphoto15.wdp"/><Relationship Id="rId7" Type="http://schemas.openxmlformats.org/officeDocument/2006/relationships/image" Target="../media/image46.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44.png"/><Relationship Id="rId10" Type="http://schemas.openxmlformats.org/officeDocument/2006/relationships/image" Target="../media/image49.png"/><Relationship Id="rId4" Type="http://schemas.microsoft.com/office/2017/06/relationships/model3d" Target="../media/model3d1.glb"/><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microsoft.com/office/2007/relationships/hdphoto" Target="../media/hdphoto15.wdp"/><Relationship Id="rId7"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microsoft.com/office/2007/relationships/hdphoto" Target="../media/hdphoto15.wdp"/><Relationship Id="rId7"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8" Type="http://schemas.openxmlformats.org/officeDocument/2006/relationships/image" Target="../media/image64.svg"/><Relationship Id="rId3" Type="http://schemas.microsoft.com/office/2007/relationships/hdphoto" Target="../media/hdphoto15.wdp"/><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8" Type="http://schemas.openxmlformats.org/officeDocument/2006/relationships/image" Target="../media/image64.svg"/><Relationship Id="rId3" Type="http://schemas.microsoft.com/office/2007/relationships/hdphoto" Target="../media/hdphoto15.wdp"/><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66.svg"/><Relationship Id="rId3" Type="http://schemas.microsoft.com/office/2007/relationships/hdphoto" Target="../media/hdphoto15.wdp"/><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7.jpe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D3CA7527-128F-6FE1-3660-CD9B35CEF48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size="0"/>
                    </a14:imgEffect>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1" y="-193189"/>
            <a:ext cx="12192000" cy="72461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7251B9-41F9-B5E2-ACDE-7FCDEAA6756F}"/>
              </a:ext>
            </a:extLst>
          </p:cNvPr>
          <p:cNvSpPr txBox="1"/>
          <p:nvPr/>
        </p:nvSpPr>
        <p:spPr>
          <a:xfrm>
            <a:off x="5240787" y="-882387"/>
            <a:ext cx="1707374" cy="584775"/>
          </a:xfrm>
          <a:prstGeom prst="rect">
            <a:avLst/>
          </a:prstGeom>
          <a:noFill/>
        </p:spPr>
        <p:txBody>
          <a:bodyPr wrap="square">
            <a:spAutoFit/>
          </a:bodyPr>
          <a:lstStyle/>
          <a:p>
            <a:pPr algn="ctr"/>
            <a:r>
              <a:rPr lang="vi-VN"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Nhóm 2</a:t>
            </a:r>
            <a:endParaRPr lang="en-US"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2" name="TextBox 11">
            <a:extLst>
              <a:ext uri="{FF2B5EF4-FFF2-40B4-BE49-F238E27FC236}">
                <a16:creationId xmlns:a16="http://schemas.microsoft.com/office/drawing/2014/main" id="{734CF089-AE37-D4A0-77D9-A51F19071A41}"/>
              </a:ext>
            </a:extLst>
          </p:cNvPr>
          <p:cNvSpPr txBox="1"/>
          <p:nvPr/>
        </p:nvSpPr>
        <p:spPr>
          <a:xfrm rot="20694422">
            <a:off x="-10099954" y="5491403"/>
            <a:ext cx="9852838" cy="584775"/>
          </a:xfrm>
          <a:prstGeom prst="rect">
            <a:avLst/>
          </a:prstGeom>
          <a:noFill/>
        </p:spPr>
        <p:txBody>
          <a:bodyPr wrap="square">
            <a:spAutoFit/>
          </a:bodyPr>
          <a:lstStyle/>
          <a:p>
            <a:pPr algn="ctr"/>
            <a:r>
              <a:rPr lang="vi-VN" sz="3200" i="1">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Ảnh Hưởng Của </a:t>
            </a:r>
            <a:r>
              <a:rPr lang="vi-VN" sz="32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Lịch Sử và Văn Hóa Dân Tộc</a:t>
            </a:r>
            <a:endParaRPr lang="en-US" sz="32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3117BB82-4C6C-B8D2-38E7-8C76D378B80D}"/>
              </a:ext>
            </a:extLst>
          </p:cNvPr>
          <p:cNvSpPr txBox="1"/>
          <p:nvPr/>
        </p:nvSpPr>
        <p:spPr>
          <a:xfrm rot="20694422">
            <a:off x="-16240120" y="7086046"/>
            <a:ext cx="14739178" cy="830997"/>
          </a:xfrm>
          <a:prstGeom prst="rect">
            <a:avLst/>
          </a:prstGeom>
          <a:noFill/>
        </p:spPr>
        <p:txBody>
          <a:bodyPr wrap="square">
            <a:spAutoFit/>
          </a:bodyPr>
          <a:lstStyle/>
          <a:p>
            <a:pPr algn="ctr"/>
            <a:r>
              <a:rPr lang="vi-VN" sz="4800" b="1">
                <a:ln w="6600">
                  <a:solidFill>
                    <a:schemeClr val="accent2"/>
                  </a:solidFill>
                  <a:prstDash val="solid"/>
                </a:ln>
                <a:solidFill>
                  <a:srgbClr val="FFFFFF"/>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4800" b="1">
              <a:ln w="6600">
                <a:solidFill>
                  <a:schemeClr val="accent2"/>
                </a:solidFill>
                <a:prstDash val="solid"/>
              </a:ln>
              <a:solidFill>
                <a:srgbClr val="FFFFFF"/>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FC210B7F-D6FE-5884-48FF-1706E6E8823B}"/>
              </a:ext>
            </a:extLst>
          </p:cNvPr>
          <p:cNvSpPr txBox="1"/>
          <p:nvPr/>
        </p:nvSpPr>
        <p:spPr>
          <a:xfrm rot="20694422">
            <a:off x="-22032561" y="8951427"/>
            <a:ext cx="19121639" cy="523220"/>
          </a:xfrm>
          <a:prstGeom prst="rect">
            <a:avLst/>
          </a:prstGeom>
          <a:noFill/>
        </p:spPr>
        <p:txBody>
          <a:bodyPr wrap="square">
            <a:spAutoFit/>
          </a:bodyPr>
          <a:lstStyle/>
          <a:p>
            <a:pPr algn="ctr"/>
            <a:r>
              <a:rPr lang="vi-VN" sz="2800" i="1">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đến sự hình thành của </a:t>
            </a:r>
            <a:r>
              <a:rPr lang="vi-VN" sz="28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tư tưởng Hồ Chí Minh</a:t>
            </a:r>
            <a:endParaRPr lang="en-US" sz="28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372953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A4CA5-9B36-BAFD-875A-DA216E8927FD}"/>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717187B-C53A-B5AE-06F5-69E562E753C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Marker size="30"/>
                    </a14:imgEffect>
                    <a14:imgEffect>
                      <a14:brightnessContrast bright="-26000"/>
                    </a14:imgEffect>
                  </a14:imgLayer>
                </a14:imgProps>
              </a:ext>
              <a:ext uri="{28A0092B-C50C-407E-A947-70E740481C1C}">
                <a14:useLocalDpi xmlns:a14="http://schemas.microsoft.com/office/drawing/2010/main" val="0"/>
              </a:ext>
            </a:extLst>
          </a:blip>
          <a:srcRect t="7835" b="5446"/>
          <a:stretch/>
        </p:blipFill>
        <p:spPr bwMode="auto">
          <a:xfrm>
            <a:off x="0" y="0"/>
            <a:ext cx="12192000" cy="7048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85E43-E035-5A17-5FEA-257BA78B21A8}"/>
              </a:ext>
            </a:extLst>
          </p:cNvPr>
          <p:cNvSpPr txBox="1"/>
          <p:nvPr/>
        </p:nvSpPr>
        <p:spPr>
          <a:xfrm>
            <a:off x="4038888" y="578191"/>
            <a:ext cx="4108178"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sự kiện lịch sử</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1D841D12-3C36-7C05-165F-2D9046F5BAD1}"/>
              </a:ext>
            </a:extLst>
          </p:cNvPr>
          <p:cNvSpPr txBox="1"/>
          <p:nvPr/>
        </p:nvSpPr>
        <p:spPr>
          <a:xfrm>
            <a:off x="2775086" y="1192249"/>
            <a:ext cx="6641828" cy="1015663"/>
          </a:xfrm>
          <a:prstGeom prst="rect">
            <a:avLst/>
          </a:prstGeom>
          <a:noFill/>
        </p:spPr>
        <p:txBody>
          <a:bodyPr wrap="square">
            <a:spAutoFit/>
          </a:bodyPr>
          <a:lstStyle/>
          <a:p>
            <a:pPr algn="ctr"/>
            <a:r>
              <a:rPr lang="vi-VN"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Sự thống trị và khai thác thuộc địa của thực dân Pháp</a:t>
            </a:r>
            <a:endParaRPr lang="en-US"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A02FC7BD-3B6F-4E7E-020A-7CF8E33A13A2}"/>
              </a:ext>
            </a:extLst>
          </p:cNvPr>
          <p:cNvSpPr txBox="1"/>
          <p:nvPr/>
        </p:nvSpPr>
        <p:spPr>
          <a:xfrm>
            <a:off x="303043" y="2846163"/>
            <a:ext cx="4110612" cy="1938992"/>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1/9/1858 Pháp xâm lược Việt Nam và đến năm 1884 ký hiệp ước Patonốt, thiết lập quyền cai trị trên toàn Việt Nam</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7" name="Oval 16">
            <a:extLst>
              <a:ext uri="{FF2B5EF4-FFF2-40B4-BE49-F238E27FC236}">
                <a16:creationId xmlns:a16="http://schemas.microsoft.com/office/drawing/2014/main" id="{013630DD-E5EA-A855-EB34-9355F4CB8A67}"/>
              </a:ext>
            </a:extLst>
          </p:cNvPr>
          <p:cNvSpPr/>
          <p:nvPr/>
        </p:nvSpPr>
        <p:spPr>
          <a:xfrm>
            <a:off x="2460536" y="4884421"/>
            <a:ext cx="187958" cy="1879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reaty of Huế (1884) - Wikipedia">
            <a:extLst>
              <a:ext uri="{FF2B5EF4-FFF2-40B4-BE49-F238E27FC236}">
                <a16:creationId xmlns:a16="http://schemas.microsoft.com/office/drawing/2014/main" id="{802E374A-C9D4-CB99-5D2C-017FC93CCC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59926">
            <a:off x="8683855" y="2453973"/>
            <a:ext cx="2955575" cy="3907002"/>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8C58E93-4543-3104-1E52-8F5F054887DB}"/>
              </a:ext>
            </a:extLst>
          </p:cNvPr>
          <p:cNvSpPr txBox="1"/>
          <p:nvPr/>
        </p:nvSpPr>
        <p:spPr>
          <a:xfrm>
            <a:off x="12185954" y="2846163"/>
            <a:ext cx="5968696" cy="1938992"/>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Pháp chia Việt Nam thành ba kỳ (Bắc,Trung,Nam) với các chế độ cai trị khác nhau, áp dụng chính sách đàn áp và kiểm soát chặt chẽ và duy trì chế độ phong kiến để dễ dàng cai trị</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23" name="Picture 22">
            <a:extLst>
              <a:ext uri="{FF2B5EF4-FFF2-40B4-BE49-F238E27FC236}">
                <a16:creationId xmlns:a16="http://schemas.microsoft.com/office/drawing/2014/main" id="{4EB2ACD1-38F1-FA43-D907-F8712CD9D03A}"/>
              </a:ext>
            </a:extLst>
          </p:cNvPr>
          <p:cNvPicPr>
            <a:picLocks noChangeAspect="1"/>
          </p:cNvPicPr>
          <p:nvPr/>
        </p:nvPicPr>
        <p:blipFill>
          <a:blip r:embed="rId6"/>
          <a:stretch>
            <a:fillRect/>
          </a:stretch>
        </p:blipFill>
        <p:spPr>
          <a:xfrm>
            <a:off x="14476003" y="2311116"/>
            <a:ext cx="1905266" cy="1344893"/>
          </a:xfrm>
          <a:prstGeom prst="rect">
            <a:avLst/>
          </a:prstGeom>
        </p:spPr>
      </p:pic>
      <p:sp>
        <p:nvSpPr>
          <p:cNvPr id="27" name="TextBox 26">
            <a:extLst>
              <a:ext uri="{FF2B5EF4-FFF2-40B4-BE49-F238E27FC236}">
                <a16:creationId xmlns:a16="http://schemas.microsoft.com/office/drawing/2014/main" id="{811B62C8-8BFE-1671-5E2E-6AA20585CFAE}"/>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cxnSp>
        <p:nvCxnSpPr>
          <p:cNvPr id="28" name="Straight Connector 27">
            <a:extLst>
              <a:ext uri="{FF2B5EF4-FFF2-40B4-BE49-F238E27FC236}">
                <a16:creationId xmlns:a16="http://schemas.microsoft.com/office/drawing/2014/main" id="{869CB671-F89F-6F59-BF38-D15443310FC6}"/>
              </a:ext>
            </a:extLst>
          </p:cNvPr>
          <p:cNvCxnSpPr>
            <a:cxnSpLocks/>
          </p:cNvCxnSpPr>
          <p:nvPr/>
        </p:nvCxnSpPr>
        <p:spPr>
          <a:xfrm>
            <a:off x="-9330450" y="4978400"/>
            <a:ext cx="24741900" cy="0"/>
          </a:xfrm>
          <a:prstGeom prst="line">
            <a:avLst/>
          </a:prstGeom>
          <a:ln w="3810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04416354-2599-84A7-B5C8-2A9CA6CF19C1}"/>
              </a:ext>
            </a:extLst>
          </p:cNvPr>
          <p:cNvSpPr/>
          <p:nvPr/>
        </p:nvSpPr>
        <p:spPr>
          <a:xfrm>
            <a:off x="15280642" y="4884421"/>
            <a:ext cx="187958" cy="1879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9B76224-8887-3363-51A3-FCB9B0AB9B3D}"/>
              </a:ext>
            </a:extLst>
          </p:cNvPr>
          <p:cNvPicPr>
            <a:picLocks noChangeAspect="1"/>
          </p:cNvPicPr>
          <p:nvPr/>
        </p:nvPicPr>
        <p:blipFill>
          <a:blip r:embed="rId7"/>
          <a:stretch>
            <a:fillRect/>
          </a:stretch>
        </p:blipFill>
        <p:spPr>
          <a:xfrm>
            <a:off x="15428636" y="4756723"/>
            <a:ext cx="1233526" cy="1791080"/>
          </a:xfrm>
          <a:prstGeom prst="rect">
            <a:avLst/>
          </a:prstGeom>
        </p:spPr>
      </p:pic>
      <p:pic>
        <p:nvPicPr>
          <p:cNvPr id="22" name="Picture 21">
            <a:extLst>
              <a:ext uri="{FF2B5EF4-FFF2-40B4-BE49-F238E27FC236}">
                <a16:creationId xmlns:a16="http://schemas.microsoft.com/office/drawing/2014/main" id="{34A4A789-0578-6BC2-51B1-A9F7532C493E}"/>
              </a:ext>
            </a:extLst>
          </p:cNvPr>
          <p:cNvPicPr>
            <a:picLocks noChangeAspect="1"/>
          </p:cNvPicPr>
          <p:nvPr/>
        </p:nvPicPr>
        <p:blipFill>
          <a:blip r:embed="rId8"/>
          <a:stretch>
            <a:fillRect/>
          </a:stretch>
        </p:blipFill>
        <p:spPr>
          <a:xfrm>
            <a:off x="14872051" y="3185932"/>
            <a:ext cx="1592021" cy="1958186"/>
          </a:xfrm>
          <a:prstGeom prst="rect">
            <a:avLst/>
          </a:prstGeom>
        </p:spPr>
      </p:pic>
      <p:sp>
        <p:nvSpPr>
          <p:cNvPr id="24" name="TextBox 23">
            <a:extLst>
              <a:ext uri="{FF2B5EF4-FFF2-40B4-BE49-F238E27FC236}">
                <a16:creationId xmlns:a16="http://schemas.microsoft.com/office/drawing/2014/main" id="{236C61B1-5F8E-5091-9D70-B5DC0AD29AA4}"/>
              </a:ext>
            </a:extLst>
          </p:cNvPr>
          <p:cNvSpPr txBox="1"/>
          <p:nvPr/>
        </p:nvSpPr>
        <p:spPr>
          <a:xfrm>
            <a:off x="14991748" y="2724267"/>
            <a:ext cx="873776" cy="461665"/>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*Bắc</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5" name="TextBox 24">
            <a:extLst>
              <a:ext uri="{FF2B5EF4-FFF2-40B4-BE49-F238E27FC236}">
                <a16:creationId xmlns:a16="http://schemas.microsoft.com/office/drawing/2014/main" id="{00A12342-F12F-DAC9-7DE1-BC4AFC6D5130}"/>
              </a:ext>
            </a:extLst>
          </p:cNvPr>
          <p:cNvSpPr txBox="1"/>
          <p:nvPr/>
        </p:nvSpPr>
        <p:spPr>
          <a:xfrm rot="3150943">
            <a:off x="15146072" y="4204000"/>
            <a:ext cx="1308051" cy="461665"/>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*Trung</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6" name="TextBox 25">
            <a:extLst>
              <a:ext uri="{FF2B5EF4-FFF2-40B4-BE49-F238E27FC236}">
                <a16:creationId xmlns:a16="http://schemas.microsoft.com/office/drawing/2014/main" id="{21636E4A-D501-94D5-CDA1-C834BB0EDAB3}"/>
              </a:ext>
            </a:extLst>
          </p:cNvPr>
          <p:cNvSpPr txBox="1"/>
          <p:nvPr/>
        </p:nvSpPr>
        <p:spPr>
          <a:xfrm rot="17677896">
            <a:off x="15627315" y="5421430"/>
            <a:ext cx="1117448" cy="461665"/>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*Nam</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7" name="Picture 6">
            <a:extLst>
              <a:ext uri="{FF2B5EF4-FFF2-40B4-BE49-F238E27FC236}">
                <a16:creationId xmlns:a16="http://schemas.microsoft.com/office/drawing/2014/main" id="{93CC236D-EF47-8ED4-1C82-BBCDFF15183B}"/>
              </a:ext>
            </a:extLst>
          </p:cNvPr>
          <p:cNvPicPr>
            <a:picLocks noChangeAspect="1"/>
          </p:cNvPicPr>
          <p:nvPr/>
        </p:nvPicPr>
        <p:blipFill>
          <a:blip r:embed="rId9">
            <a:extLst>
              <a:ext uri="{BEBA8EAE-BF5A-486C-A8C5-ECC9F3942E4B}">
                <a14:imgProps xmlns:a14="http://schemas.microsoft.com/office/drawing/2010/main">
                  <a14:imgLayer r:embed="rId10">
                    <a14:imgEffect>
                      <a14:artisticMarker/>
                    </a14:imgEffect>
                    <a14:imgEffect>
                      <a14:colorTemperature colorTemp="11200"/>
                    </a14:imgEffect>
                    <a14:imgEffect>
                      <a14:saturation sat="66000"/>
                    </a14:imgEffect>
                  </a14:imgLayer>
                </a14:imgProps>
              </a:ext>
            </a:extLst>
          </a:blip>
          <a:stretch>
            <a:fillRect/>
          </a:stretch>
        </p:blipFill>
        <p:spPr>
          <a:xfrm>
            <a:off x="4227684" y="2341947"/>
            <a:ext cx="4110612" cy="5582853"/>
          </a:xfrm>
          <a:prstGeom prst="rect">
            <a:avLst/>
          </a:prstGeom>
          <a:effectLst>
            <a:softEdge rad="127000"/>
          </a:effectLst>
        </p:spPr>
      </p:pic>
      <p:pic>
        <p:nvPicPr>
          <p:cNvPr id="9" name="Picture 8">
            <a:extLst>
              <a:ext uri="{FF2B5EF4-FFF2-40B4-BE49-F238E27FC236}">
                <a16:creationId xmlns:a16="http://schemas.microsoft.com/office/drawing/2014/main" id="{1318C8FA-D1F1-E250-245C-7379F8B1837B}"/>
              </a:ext>
            </a:extLst>
          </p:cNvPr>
          <p:cNvPicPr>
            <a:picLocks noChangeAspect="1"/>
          </p:cNvPicPr>
          <p:nvPr/>
        </p:nvPicPr>
        <p:blipFill>
          <a:blip r:embed="rId11">
            <a:extLst>
              <a:ext uri="{BEBA8EAE-BF5A-486C-A8C5-ECC9F3942E4B}">
                <a14:imgProps xmlns:a14="http://schemas.microsoft.com/office/drawing/2010/main">
                  <a14:imgLayer r:embed="rId12">
                    <a14:imgEffect>
                      <a14:artisticMarker size="70"/>
                    </a14:imgEffect>
                    <a14:imgEffect>
                      <a14:colorTemperature colorTemp="8800"/>
                    </a14:imgEffect>
                    <a14:imgEffect>
                      <a14:saturation sat="85000"/>
                    </a14:imgEffect>
                  </a14:imgLayer>
                </a14:imgProps>
              </a:ext>
            </a:extLst>
          </a:blip>
          <a:stretch>
            <a:fillRect/>
          </a:stretch>
        </p:blipFill>
        <p:spPr>
          <a:xfrm>
            <a:off x="4599626" y="2341947"/>
            <a:ext cx="2986701" cy="6858000"/>
          </a:xfrm>
          <a:prstGeom prst="rect">
            <a:avLst/>
          </a:prstGeom>
          <a:effectLst>
            <a:softEdge rad="0"/>
          </a:effectLst>
        </p:spPr>
      </p:pic>
    </p:spTree>
    <p:extLst>
      <p:ext uri="{BB962C8B-B14F-4D97-AF65-F5344CB8AC3E}">
        <p14:creationId xmlns:p14="http://schemas.microsoft.com/office/powerpoint/2010/main" val="803855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41DFE-FB98-5DB5-CD8D-223A7A7A45F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5511E2CA-4AFA-7BC6-4171-24246517877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size="30"/>
                    </a14:imgEffect>
                    <a14:imgEffect>
                      <a14:brightnessContrast bright="-40000"/>
                    </a14:imgEffect>
                  </a14:imgLayer>
                </a14:imgProps>
              </a:ext>
              <a:ext uri="{28A0092B-C50C-407E-A947-70E740481C1C}">
                <a14:useLocalDpi xmlns:a14="http://schemas.microsoft.com/office/drawing/2010/main" val="0"/>
              </a:ext>
            </a:extLst>
          </a:blip>
          <a:srcRect t="7835" b="5446"/>
          <a:stretch/>
        </p:blipFill>
        <p:spPr bwMode="auto">
          <a:xfrm>
            <a:off x="0" y="0"/>
            <a:ext cx="12192000" cy="7048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09B215-5E15-3243-1DF5-9F1AF10D8823}"/>
              </a:ext>
            </a:extLst>
          </p:cNvPr>
          <p:cNvSpPr txBox="1"/>
          <p:nvPr/>
        </p:nvSpPr>
        <p:spPr>
          <a:xfrm>
            <a:off x="4038888" y="578191"/>
            <a:ext cx="4108178"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sự kiện lịch sử</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7FF2D1DE-3207-F989-474F-A715C86B2617}"/>
              </a:ext>
            </a:extLst>
          </p:cNvPr>
          <p:cNvSpPr txBox="1"/>
          <p:nvPr/>
        </p:nvSpPr>
        <p:spPr>
          <a:xfrm>
            <a:off x="2775086" y="1192249"/>
            <a:ext cx="6641828" cy="1015663"/>
          </a:xfrm>
          <a:prstGeom prst="rect">
            <a:avLst/>
          </a:prstGeom>
          <a:noFill/>
        </p:spPr>
        <p:txBody>
          <a:bodyPr wrap="square">
            <a:spAutoFit/>
          </a:bodyPr>
          <a:lstStyle/>
          <a:p>
            <a:pPr algn="ctr"/>
            <a:r>
              <a:rPr lang="vi-VN"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Sự thống trị và khai thác thuộc địa của thực dân Pháp</a:t>
            </a:r>
            <a:endParaRPr lang="en-US"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16ACE817-9D7B-28D6-70CA-1EA9E26C24EB}"/>
              </a:ext>
            </a:extLst>
          </p:cNvPr>
          <p:cNvSpPr txBox="1"/>
          <p:nvPr/>
        </p:nvSpPr>
        <p:spPr>
          <a:xfrm>
            <a:off x="-11675901" y="2846163"/>
            <a:ext cx="4110612" cy="1938992"/>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1/9/1858 Pháp xâm lược Việt Nam và đến năm 1884 ký hiệp ước Patonốt, thiết lập quyền cai trị trên toàn Việt Nam</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7" name="Oval 16">
            <a:extLst>
              <a:ext uri="{FF2B5EF4-FFF2-40B4-BE49-F238E27FC236}">
                <a16:creationId xmlns:a16="http://schemas.microsoft.com/office/drawing/2014/main" id="{81EBF8AF-B6B7-E053-C036-F00477F20929}"/>
              </a:ext>
            </a:extLst>
          </p:cNvPr>
          <p:cNvSpPr/>
          <p:nvPr/>
        </p:nvSpPr>
        <p:spPr>
          <a:xfrm>
            <a:off x="-9518408" y="4884421"/>
            <a:ext cx="187958" cy="1879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D87D4F0-FE87-74FB-49AD-A4B0CA4E9820}"/>
              </a:ext>
            </a:extLst>
          </p:cNvPr>
          <p:cNvSpPr txBox="1"/>
          <p:nvPr/>
        </p:nvSpPr>
        <p:spPr>
          <a:xfrm>
            <a:off x="317350" y="2846163"/>
            <a:ext cx="5968696" cy="1938992"/>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Pháp chia Việt Nam thành ba kỳ (Bắc,Trung,Nam) với các chế độ cai trị khác nhau, áp dụng chính sách đàn áp và kiểm soát chặt chẽ và duy trì chế độ phong kiến để dễ dàng cai trị</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0" name="Oval 19">
            <a:extLst>
              <a:ext uri="{FF2B5EF4-FFF2-40B4-BE49-F238E27FC236}">
                <a16:creationId xmlns:a16="http://schemas.microsoft.com/office/drawing/2014/main" id="{42F5D66A-BCBC-3C15-4162-CE5D1E200763}"/>
              </a:ext>
            </a:extLst>
          </p:cNvPr>
          <p:cNvSpPr/>
          <p:nvPr/>
        </p:nvSpPr>
        <p:spPr>
          <a:xfrm>
            <a:off x="3369743" y="4898935"/>
            <a:ext cx="187958" cy="1879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89270460-6B65-277B-6490-9B49E3BA02B7}"/>
              </a:ext>
            </a:extLst>
          </p:cNvPr>
          <p:cNvSpPr txBox="1"/>
          <p:nvPr/>
        </p:nvSpPr>
        <p:spPr>
          <a:xfrm>
            <a:off x="12284613" y="2846163"/>
            <a:ext cx="5968696" cy="1938992"/>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Pháp tiến hành hai đợt khai thác thuộc địa (1897-1914 và 1919-1929), tập trung vào nông nghiệp, khai khoáng và độc quyền tài chính, biến Việt Nam thành một nền kinh tế thuộc địa phụ thuộc.</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054" name="Rectangle: Rounded Corners 2053">
            <a:extLst>
              <a:ext uri="{FF2B5EF4-FFF2-40B4-BE49-F238E27FC236}">
                <a16:creationId xmlns:a16="http://schemas.microsoft.com/office/drawing/2014/main" id="{58B26DC7-3A14-82FA-ADFA-551831614196}"/>
              </a:ext>
            </a:extLst>
          </p:cNvPr>
          <p:cNvSpPr/>
          <p:nvPr/>
        </p:nvSpPr>
        <p:spPr>
          <a:xfrm>
            <a:off x="15295588" y="4859642"/>
            <a:ext cx="237516" cy="237516"/>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60" name="TextBox 2059">
            <a:extLst>
              <a:ext uri="{FF2B5EF4-FFF2-40B4-BE49-F238E27FC236}">
                <a16:creationId xmlns:a16="http://schemas.microsoft.com/office/drawing/2014/main" id="{CBC804D5-A722-0734-5801-1B9A51A38802}"/>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cxnSp>
        <p:nvCxnSpPr>
          <p:cNvPr id="2061" name="Straight Connector 2060">
            <a:extLst>
              <a:ext uri="{FF2B5EF4-FFF2-40B4-BE49-F238E27FC236}">
                <a16:creationId xmlns:a16="http://schemas.microsoft.com/office/drawing/2014/main" id="{BA41F315-C35B-8943-64CA-040490CDA52F}"/>
              </a:ext>
            </a:extLst>
          </p:cNvPr>
          <p:cNvCxnSpPr>
            <a:cxnSpLocks/>
          </p:cNvCxnSpPr>
          <p:nvPr/>
        </p:nvCxnSpPr>
        <p:spPr>
          <a:xfrm>
            <a:off x="-9330450" y="4978400"/>
            <a:ext cx="24741900" cy="0"/>
          </a:xfrm>
          <a:prstGeom prst="line">
            <a:avLst/>
          </a:prstGeom>
          <a:ln w="3810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BA35324E-D0B2-8C13-D078-DFBAEC54CA44}"/>
              </a:ext>
            </a:extLst>
          </p:cNvPr>
          <p:cNvPicPr>
            <a:picLocks noChangeAspect="1"/>
          </p:cNvPicPr>
          <p:nvPr/>
        </p:nvPicPr>
        <p:blipFill>
          <a:blip r:embed="rId4">
            <a:duotone>
              <a:prstClr val="black"/>
              <a:schemeClr val="accent2">
                <a:lumMod val="40000"/>
                <a:lumOff val="60000"/>
                <a:tint val="45000"/>
                <a:satMod val="400000"/>
              </a:schemeClr>
            </a:duotone>
            <a:extLst>
              <a:ext uri="{BEBA8EAE-BF5A-486C-A8C5-ECC9F3942E4B}">
                <a14:imgProps xmlns:a14="http://schemas.microsoft.com/office/drawing/2010/main">
                  <a14:imgLayer r:embed="rId5">
                    <a14:imgEffect>
                      <a14:brightnessContrast bright="-26000"/>
                    </a14:imgEffect>
                  </a14:imgLayer>
                </a14:imgProps>
              </a:ext>
            </a:extLst>
          </a:blip>
          <a:stretch>
            <a:fillRect/>
          </a:stretch>
        </p:blipFill>
        <p:spPr>
          <a:xfrm rot="20913111">
            <a:off x="7828693" y="4436475"/>
            <a:ext cx="1550988" cy="2252035"/>
          </a:xfrm>
          <a:prstGeom prst="rect">
            <a:avLst/>
          </a:prstGeom>
        </p:spPr>
      </p:pic>
      <p:pic>
        <p:nvPicPr>
          <p:cNvPr id="13" name="Picture 12">
            <a:extLst>
              <a:ext uri="{FF2B5EF4-FFF2-40B4-BE49-F238E27FC236}">
                <a16:creationId xmlns:a16="http://schemas.microsoft.com/office/drawing/2014/main" id="{921AFCB4-46D6-6E9C-3351-4B1E0943FE1F}"/>
              </a:ext>
            </a:extLst>
          </p:cNvPr>
          <p:cNvPicPr>
            <a:picLocks noChangeAspect="1"/>
          </p:cNvPicPr>
          <p:nvPr/>
        </p:nvPicPr>
        <p:blipFill>
          <a:blip r:embed="rId6">
            <a:clrChange>
              <a:clrFrom>
                <a:srgbClr val="0070AF"/>
              </a:clrFrom>
              <a:clrTo>
                <a:srgbClr val="0070AF">
                  <a:alpha val="0"/>
                </a:srgbClr>
              </a:clrTo>
            </a:clrChange>
            <a:duotone>
              <a:prstClr val="black"/>
              <a:schemeClr val="accent2">
                <a:lumMod val="40000"/>
                <a:lumOff val="60000"/>
                <a:tint val="45000"/>
                <a:satMod val="400000"/>
              </a:schemeClr>
            </a:duotone>
            <a:extLst>
              <a:ext uri="{BEBA8EAE-BF5A-486C-A8C5-ECC9F3942E4B}">
                <a14:imgProps xmlns:a14="http://schemas.microsoft.com/office/drawing/2010/main">
                  <a14:imgLayer r:embed="rId7">
                    <a14:imgEffect>
                      <a14:brightnessContrast bright="-35000"/>
                    </a14:imgEffect>
                  </a14:imgLayer>
                </a14:imgProps>
              </a:ext>
            </a:extLst>
          </a:blip>
          <a:stretch>
            <a:fillRect/>
          </a:stretch>
        </p:blipFill>
        <p:spPr>
          <a:xfrm rot="1363827">
            <a:off x="9250502" y="3389210"/>
            <a:ext cx="2050210" cy="2521759"/>
          </a:xfrm>
          <a:prstGeom prst="rect">
            <a:avLst/>
          </a:prstGeom>
        </p:spPr>
      </p:pic>
      <p:pic>
        <p:nvPicPr>
          <p:cNvPr id="16" name="Picture 15">
            <a:extLst>
              <a:ext uri="{FF2B5EF4-FFF2-40B4-BE49-F238E27FC236}">
                <a16:creationId xmlns:a16="http://schemas.microsoft.com/office/drawing/2014/main" id="{6CCB5D68-2D82-0C2B-C304-EF58006ABBE7}"/>
              </a:ext>
            </a:extLst>
          </p:cNvPr>
          <p:cNvPicPr>
            <a:picLocks noChangeAspect="1"/>
          </p:cNvPicPr>
          <p:nvPr/>
        </p:nvPicPr>
        <p:blipFill>
          <a:blip r:embed="rId8">
            <a:duotone>
              <a:prstClr val="black"/>
              <a:schemeClr val="accent2">
                <a:lumMod val="20000"/>
                <a:lumOff val="80000"/>
                <a:tint val="45000"/>
                <a:satMod val="400000"/>
              </a:schemeClr>
            </a:duotone>
            <a:extLst>
              <a:ext uri="{BEBA8EAE-BF5A-486C-A8C5-ECC9F3942E4B}">
                <a14:imgProps xmlns:a14="http://schemas.microsoft.com/office/drawing/2010/main">
                  <a14:imgLayer r:embed="rId9">
                    <a14:imgEffect>
                      <a14:brightnessContrast bright="-41000"/>
                    </a14:imgEffect>
                  </a14:imgLayer>
                </a14:imgProps>
              </a:ext>
            </a:extLst>
          </a:blip>
          <a:stretch>
            <a:fillRect/>
          </a:stretch>
        </p:blipFill>
        <p:spPr>
          <a:xfrm rot="21181465">
            <a:off x="7359043" y="2306473"/>
            <a:ext cx="2361786" cy="1667142"/>
          </a:xfrm>
          <a:prstGeom prst="rect">
            <a:avLst/>
          </a:prstGeom>
        </p:spPr>
      </p:pic>
      <p:sp>
        <p:nvSpPr>
          <p:cNvPr id="21" name="TextBox 20">
            <a:extLst>
              <a:ext uri="{FF2B5EF4-FFF2-40B4-BE49-F238E27FC236}">
                <a16:creationId xmlns:a16="http://schemas.microsoft.com/office/drawing/2014/main" id="{25A16FDD-DA04-0856-46C7-E03F3F416718}"/>
              </a:ext>
            </a:extLst>
          </p:cNvPr>
          <p:cNvSpPr txBox="1"/>
          <p:nvPr/>
        </p:nvSpPr>
        <p:spPr>
          <a:xfrm>
            <a:off x="8147066" y="2824013"/>
            <a:ext cx="873776" cy="461665"/>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*Bắc</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2" name="TextBox 21">
            <a:extLst>
              <a:ext uri="{FF2B5EF4-FFF2-40B4-BE49-F238E27FC236}">
                <a16:creationId xmlns:a16="http://schemas.microsoft.com/office/drawing/2014/main" id="{8298AA06-3451-E57D-E921-E3E0B1B04774}"/>
              </a:ext>
            </a:extLst>
          </p:cNvPr>
          <p:cNvSpPr txBox="1"/>
          <p:nvPr/>
        </p:nvSpPr>
        <p:spPr>
          <a:xfrm rot="3912326">
            <a:off x="9510164" y="4299709"/>
            <a:ext cx="1308051" cy="461665"/>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*Trung</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3" name="TextBox 22">
            <a:extLst>
              <a:ext uri="{FF2B5EF4-FFF2-40B4-BE49-F238E27FC236}">
                <a16:creationId xmlns:a16="http://schemas.microsoft.com/office/drawing/2014/main" id="{FD2893F6-9715-72CE-D512-0800D281CA7D}"/>
              </a:ext>
            </a:extLst>
          </p:cNvPr>
          <p:cNvSpPr txBox="1"/>
          <p:nvPr/>
        </p:nvSpPr>
        <p:spPr>
          <a:xfrm rot="18195934">
            <a:off x="8278149" y="5434918"/>
            <a:ext cx="1117448" cy="461665"/>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*Nam</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3074" name="Picture 2" descr="Treaty of Huế (1884) - Wikipedia">
            <a:extLst>
              <a:ext uri="{FF2B5EF4-FFF2-40B4-BE49-F238E27FC236}">
                <a16:creationId xmlns:a16="http://schemas.microsoft.com/office/drawing/2014/main" id="{B37F2B0A-072B-C8CA-8DBE-35A7132E73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9990811">
            <a:off x="-2851541" y="3108107"/>
            <a:ext cx="1695494" cy="2241289"/>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pic>
        <p:nvPicPr>
          <p:cNvPr id="2059" name="Picture 4" descr="Chương trình khai thác thuộc địa lần thứ hai của đế quốc Pháp ở Việt Nam có  điểm gì mới?">
            <a:extLst>
              <a:ext uri="{FF2B5EF4-FFF2-40B4-BE49-F238E27FC236}">
                <a16:creationId xmlns:a16="http://schemas.microsoft.com/office/drawing/2014/main" id="{1BF4CB59-92F0-C35D-D686-A0C93B45B5D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artisticMarker size="32"/>
                    </a14:imgEffect>
                    <a14:imgEffect>
                      <a14:brightnessContrast bright="6000"/>
                    </a14:imgEffect>
                  </a14:imgLayer>
                </a14:imgProps>
              </a:ext>
              <a:ext uri="{28A0092B-C50C-407E-A947-70E740481C1C}">
                <a14:useLocalDpi xmlns:a14="http://schemas.microsoft.com/office/drawing/2010/main" val="0"/>
              </a:ext>
            </a:extLst>
          </a:blip>
          <a:srcRect/>
          <a:stretch>
            <a:fillRect/>
          </a:stretch>
        </p:blipFill>
        <p:spPr bwMode="auto">
          <a:xfrm rot="18966493">
            <a:off x="9160007" y="8171047"/>
            <a:ext cx="3534420" cy="2356280"/>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4378E0-914D-A6A9-57CA-2FF55BBF6CFC}"/>
              </a:ext>
            </a:extLst>
          </p:cNvPr>
          <p:cNvPicPr>
            <a:picLocks noChangeAspect="1"/>
          </p:cNvPicPr>
          <p:nvPr/>
        </p:nvPicPr>
        <p:blipFill>
          <a:blip r:embed="rId13">
            <a:extLst>
              <a:ext uri="{BEBA8EAE-BF5A-486C-A8C5-ECC9F3942E4B}">
                <a14:imgProps xmlns:a14="http://schemas.microsoft.com/office/drawing/2010/main">
                  <a14:imgLayer r:embed="rId14">
                    <a14:imgEffect>
                      <a14:artisticMarker/>
                    </a14:imgEffect>
                    <a14:imgEffect>
                      <a14:colorTemperature colorTemp="11200"/>
                    </a14:imgEffect>
                    <a14:imgEffect>
                      <a14:saturation sat="66000"/>
                    </a14:imgEffect>
                  </a14:imgLayer>
                </a14:imgProps>
              </a:ext>
            </a:extLst>
          </a:blip>
          <a:stretch>
            <a:fillRect/>
          </a:stretch>
        </p:blipFill>
        <p:spPr>
          <a:xfrm>
            <a:off x="5081501" y="12086451"/>
            <a:ext cx="2409090" cy="3271920"/>
          </a:xfrm>
          <a:prstGeom prst="rect">
            <a:avLst/>
          </a:prstGeom>
          <a:effectLst>
            <a:softEdge rad="127000"/>
          </a:effectLst>
        </p:spPr>
      </p:pic>
      <p:pic>
        <p:nvPicPr>
          <p:cNvPr id="4" name="Picture 3">
            <a:extLst>
              <a:ext uri="{FF2B5EF4-FFF2-40B4-BE49-F238E27FC236}">
                <a16:creationId xmlns:a16="http://schemas.microsoft.com/office/drawing/2014/main" id="{B87F04CA-A202-E7CB-5DCF-37B0CA022BB6}"/>
              </a:ext>
            </a:extLst>
          </p:cNvPr>
          <p:cNvPicPr>
            <a:picLocks noChangeAspect="1"/>
          </p:cNvPicPr>
          <p:nvPr/>
        </p:nvPicPr>
        <p:blipFill>
          <a:blip r:embed="rId15">
            <a:extLst>
              <a:ext uri="{BEBA8EAE-BF5A-486C-A8C5-ECC9F3942E4B}">
                <a14:imgProps xmlns:a14="http://schemas.microsoft.com/office/drawing/2010/main">
                  <a14:imgLayer r:embed="rId16">
                    <a14:imgEffect>
                      <a14:artisticMarker size="70"/>
                    </a14:imgEffect>
                    <a14:imgEffect>
                      <a14:colorTemperature colorTemp="8800"/>
                    </a14:imgEffect>
                    <a14:imgEffect>
                      <a14:saturation sat="85000"/>
                    </a14:imgEffect>
                  </a14:imgLayer>
                </a14:imgProps>
              </a:ext>
            </a:extLst>
          </a:blip>
          <a:stretch>
            <a:fillRect/>
          </a:stretch>
        </p:blipFill>
        <p:spPr>
          <a:xfrm>
            <a:off x="5043013" y="10103782"/>
            <a:ext cx="2099927" cy="4821808"/>
          </a:xfrm>
          <a:prstGeom prst="rect">
            <a:avLst/>
          </a:prstGeom>
          <a:effectLst>
            <a:softEdge rad="0"/>
          </a:effectLst>
        </p:spPr>
      </p:pic>
    </p:spTree>
    <p:extLst>
      <p:ext uri="{BB962C8B-B14F-4D97-AF65-F5344CB8AC3E}">
        <p14:creationId xmlns:p14="http://schemas.microsoft.com/office/powerpoint/2010/main" val="1308638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620A2-5389-140D-0FC4-6A8839744BDA}"/>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2BB99B7F-5A88-A1A6-2186-2975697C6EC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size="30"/>
                    </a14:imgEffect>
                    <a14:imgEffect>
                      <a14:brightnessContrast bright="-50000"/>
                    </a14:imgEffect>
                  </a14:imgLayer>
                </a14:imgProps>
              </a:ext>
              <a:ext uri="{28A0092B-C50C-407E-A947-70E740481C1C}">
                <a14:useLocalDpi xmlns:a14="http://schemas.microsoft.com/office/drawing/2010/main" val="0"/>
              </a:ext>
            </a:extLst>
          </a:blip>
          <a:srcRect t="7835" b="5446"/>
          <a:stretch/>
        </p:blipFill>
        <p:spPr bwMode="auto">
          <a:xfrm>
            <a:off x="0" y="0"/>
            <a:ext cx="12192000" cy="70485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20AE41DC-B2A8-07F5-BFA3-A03895DB863D}"/>
              </a:ext>
            </a:extLst>
          </p:cNvPr>
          <p:cNvCxnSpPr>
            <a:cxnSpLocks/>
          </p:cNvCxnSpPr>
          <p:nvPr/>
        </p:nvCxnSpPr>
        <p:spPr>
          <a:xfrm>
            <a:off x="-9163050" y="4978400"/>
            <a:ext cx="24574500" cy="0"/>
          </a:xfrm>
          <a:prstGeom prst="line">
            <a:avLst/>
          </a:prstGeom>
          <a:ln w="3810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786878E-54F9-B159-AB0F-AEEAEE401E99}"/>
              </a:ext>
            </a:extLst>
          </p:cNvPr>
          <p:cNvSpPr txBox="1"/>
          <p:nvPr/>
        </p:nvSpPr>
        <p:spPr>
          <a:xfrm>
            <a:off x="4038888" y="578191"/>
            <a:ext cx="4108178"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sự kiện lịch sử</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58877495-59B0-92B5-A949-6F39C6C7FA0E}"/>
              </a:ext>
            </a:extLst>
          </p:cNvPr>
          <p:cNvSpPr txBox="1"/>
          <p:nvPr/>
        </p:nvSpPr>
        <p:spPr>
          <a:xfrm>
            <a:off x="2775086" y="1192249"/>
            <a:ext cx="6641828" cy="1015663"/>
          </a:xfrm>
          <a:prstGeom prst="rect">
            <a:avLst/>
          </a:prstGeom>
          <a:noFill/>
        </p:spPr>
        <p:txBody>
          <a:bodyPr wrap="square">
            <a:spAutoFit/>
          </a:bodyPr>
          <a:lstStyle/>
          <a:p>
            <a:pPr algn="ctr"/>
            <a:r>
              <a:rPr lang="vi-VN"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Sự thống trị và khai thác thuộc địa của thực dân Pháp</a:t>
            </a:r>
            <a:endParaRPr lang="en-US"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7" name="Oval 16">
            <a:extLst>
              <a:ext uri="{FF2B5EF4-FFF2-40B4-BE49-F238E27FC236}">
                <a16:creationId xmlns:a16="http://schemas.microsoft.com/office/drawing/2014/main" id="{51F73F99-53FE-ED5B-E4DC-2ECC053BC9DC}"/>
              </a:ext>
            </a:extLst>
          </p:cNvPr>
          <p:cNvSpPr/>
          <p:nvPr/>
        </p:nvSpPr>
        <p:spPr>
          <a:xfrm>
            <a:off x="-9257029" y="4884421"/>
            <a:ext cx="187958" cy="1879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7340EA4-CB03-21D9-FFA5-55412EA0A84C}"/>
              </a:ext>
            </a:extLst>
          </p:cNvPr>
          <p:cNvSpPr txBox="1"/>
          <p:nvPr/>
        </p:nvSpPr>
        <p:spPr>
          <a:xfrm>
            <a:off x="-11569850" y="2846163"/>
            <a:ext cx="5968696" cy="1938992"/>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Pháp chia Việt Nam thành ba kỳ (Bắc,Trung,Nam) với các chế độ cai trị khác nhau, áp dụng chính sách đàn áp và kiểm soát chặt chẽ và duy trì chế độ phong kiến để dễ dàng cai trị</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0" name="Oval 19">
            <a:extLst>
              <a:ext uri="{FF2B5EF4-FFF2-40B4-BE49-F238E27FC236}">
                <a16:creationId xmlns:a16="http://schemas.microsoft.com/office/drawing/2014/main" id="{CBA0D8D4-6527-3D33-8405-714359D20BD1}"/>
              </a:ext>
            </a:extLst>
          </p:cNvPr>
          <p:cNvSpPr/>
          <p:nvPr/>
        </p:nvSpPr>
        <p:spPr>
          <a:xfrm>
            <a:off x="-8517457" y="4898935"/>
            <a:ext cx="187958" cy="1879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7116DBA-10C2-9996-36A4-E0D3359640E8}"/>
              </a:ext>
            </a:extLst>
          </p:cNvPr>
          <p:cNvSpPr txBox="1"/>
          <p:nvPr/>
        </p:nvSpPr>
        <p:spPr>
          <a:xfrm>
            <a:off x="397413" y="2846163"/>
            <a:ext cx="5968696" cy="1938992"/>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Pháp tiến hành hai đợt khai thác thuộc địa (1897-1914 và 1919-1929), tập trung vào nông nghiệp, khai khoáng và độc quyền tài chính, biến Việt Nam thành một nền kinh tế thuộc địa phụ thuộc.</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054" name="Rectangle: Rounded Corners 2053">
            <a:extLst>
              <a:ext uri="{FF2B5EF4-FFF2-40B4-BE49-F238E27FC236}">
                <a16:creationId xmlns:a16="http://schemas.microsoft.com/office/drawing/2014/main" id="{808C0274-4ADC-A158-BDBC-57DEC4DEEC82}"/>
              </a:ext>
            </a:extLst>
          </p:cNvPr>
          <p:cNvSpPr/>
          <p:nvPr/>
        </p:nvSpPr>
        <p:spPr>
          <a:xfrm>
            <a:off x="3408388" y="4859642"/>
            <a:ext cx="237516" cy="237516"/>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TextBox 23">
            <a:extLst>
              <a:ext uri="{FF2B5EF4-FFF2-40B4-BE49-F238E27FC236}">
                <a16:creationId xmlns:a16="http://schemas.microsoft.com/office/drawing/2014/main" id="{2348233A-D934-C5BD-FFC4-A9F347FE53C3}"/>
              </a:ext>
            </a:extLst>
          </p:cNvPr>
          <p:cNvSpPr txBox="1"/>
          <p:nvPr/>
        </p:nvSpPr>
        <p:spPr>
          <a:xfrm>
            <a:off x="12192000" y="3221777"/>
            <a:ext cx="5968696" cy="1569660"/>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Thực hiện chính sách nô dịch văn hóa, hạn chế giáo dục, đẩy mạnh mê tín, hạn chế các thông tin tiến bộ, khiến hơn 90% dân số mù chữ.</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6" name="Oval 25">
            <a:extLst>
              <a:ext uri="{FF2B5EF4-FFF2-40B4-BE49-F238E27FC236}">
                <a16:creationId xmlns:a16="http://schemas.microsoft.com/office/drawing/2014/main" id="{F9AE3AAC-CFDB-224A-7F67-A0784983AA9E}"/>
              </a:ext>
            </a:extLst>
          </p:cNvPr>
          <p:cNvSpPr/>
          <p:nvPr/>
        </p:nvSpPr>
        <p:spPr>
          <a:xfrm>
            <a:off x="15275305" y="4829967"/>
            <a:ext cx="264320" cy="2643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4" descr="Mù chữ - một thách thức của sự phát triển - Báo Đắk Lắk điện tử">
            <a:extLst>
              <a:ext uri="{FF2B5EF4-FFF2-40B4-BE49-F238E27FC236}">
                <a16:creationId xmlns:a16="http://schemas.microsoft.com/office/drawing/2014/main" id="{4B243202-B6F9-2C60-9FD4-B12282097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0696" y="3050298"/>
            <a:ext cx="3570275" cy="2502380"/>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66D770B-1F35-6A2C-04EB-1E6B4D878378}"/>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pic>
        <p:nvPicPr>
          <p:cNvPr id="5" name="Picture 4">
            <a:extLst>
              <a:ext uri="{FF2B5EF4-FFF2-40B4-BE49-F238E27FC236}">
                <a16:creationId xmlns:a16="http://schemas.microsoft.com/office/drawing/2014/main" id="{9374DBA6-4248-965A-9F92-F0DFEF5C1FE4}"/>
              </a:ext>
            </a:extLst>
          </p:cNvPr>
          <p:cNvPicPr>
            <a:picLocks noChangeAspect="1"/>
          </p:cNvPicPr>
          <p:nvPr/>
        </p:nvPicPr>
        <p:blipFill>
          <a:blip r:embed="rId5">
            <a:alphaModFix amt="42000"/>
          </a:blip>
          <a:stretch>
            <a:fillRect/>
          </a:stretch>
        </p:blipFill>
        <p:spPr>
          <a:xfrm>
            <a:off x="-1291786" y="4756723"/>
            <a:ext cx="1233526" cy="1791080"/>
          </a:xfrm>
          <a:prstGeom prst="rect">
            <a:avLst/>
          </a:prstGeom>
        </p:spPr>
      </p:pic>
      <p:pic>
        <p:nvPicPr>
          <p:cNvPr id="7" name="Picture 6">
            <a:extLst>
              <a:ext uri="{FF2B5EF4-FFF2-40B4-BE49-F238E27FC236}">
                <a16:creationId xmlns:a16="http://schemas.microsoft.com/office/drawing/2014/main" id="{A4294FAE-6024-B50E-17BF-6AF9AC306908}"/>
              </a:ext>
            </a:extLst>
          </p:cNvPr>
          <p:cNvPicPr>
            <a:picLocks noChangeAspect="1"/>
          </p:cNvPicPr>
          <p:nvPr/>
        </p:nvPicPr>
        <p:blipFill>
          <a:blip r:embed="rId6">
            <a:alphaModFix amt="42000"/>
          </a:blip>
          <a:stretch>
            <a:fillRect/>
          </a:stretch>
        </p:blipFill>
        <p:spPr>
          <a:xfrm>
            <a:off x="-1848371" y="3185932"/>
            <a:ext cx="1592021" cy="1958186"/>
          </a:xfrm>
          <a:prstGeom prst="rect">
            <a:avLst/>
          </a:prstGeom>
        </p:spPr>
      </p:pic>
      <p:pic>
        <p:nvPicPr>
          <p:cNvPr id="9" name="Picture 8">
            <a:extLst>
              <a:ext uri="{FF2B5EF4-FFF2-40B4-BE49-F238E27FC236}">
                <a16:creationId xmlns:a16="http://schemas.microsoft.com/office/drawing/2014/main" id="{E6C816AB-B0B8-1279-E65A-15C2358E3291}"/>
              </a:ext>
            </a:extLst>
          </p:cNvPr>
          <p:cNvPicPr>
            <a:picLocks noChangeAspect="1"/>
          </p:cNvPicPr>
          <p:nvPr/>
        </p:nvPicPr>
        <p:blipFill>
          <a:blip r:embed="rId7">
            <a:alphaModFix amt="42000"/>
          </a:blip>
          <a:stretch>
            <a:fillRect/>
          </a:stretch>
        </p:blipFill>
        <p:spPr>
          <a:xfrm>
            <a:off x="-2244419" y="2311116"/>
            <a:ext cx="1905266" cy="1344893"/>
          </a:xfrm>
          <a:prstGeom prst="rect">
            <a:avLst/>
          </a:prstGeom>
        </p:spPr>
      </p:pic>
      <p:sp>
        <p:nvSpPr>
          <p:cNvPr id="12" name="TextBox 11">
            <a:extLst>
              <a:ext uri="{FF2B5EF4-FFF2-40B4-BE49-F238E27FC236}">
                <a16:creationId xmlns:a16="http://schemas.microsoft.com/office/drawing/2014/main" id="{0C998997-AD33-EFFC-82E7-C289218A7A55}"/>
              </a:ext>
            </a:extLst>
          </p:cNvPr>
          <p:cNvSpPr txBox="1"/>
          <p:nvPr/>
        </p:nvSpPr>
        <p:spPr>
          <a:xfrm>
            <a:off x="-1728674" y="2724267"/>
            <a:ext cx="873776" cy="461665"/>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*Bắc</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139D64D1-BA4B-AED7-2FB1-4B76945DF311}"/>
              </a:ext>
            </a:extLst>
          </p:cNvPr>
          <p:cNvSpPr txBox="1"/>
          <p:nvPr/>
        </p:nvSpPr>
        <p:spPr>
          <a:xfrm rot="3150943">
            <a:off x="-1574350" y="4204000"/>
            <a:ext cx="1308051" cy="461665"/>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*Trung</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8" name="TextBox 17">
            <a:extLst>
              <a:ext uri="{FF2B5EF4-FFF2-40B4-BE49-F238E27FC236}">
                <a16:creationId xmlns:a16="http://schemas.microsoft.com/office/drawing/2014/main" id="{2BB8D224-451E-08E8-6636-7D8D7845791E}"/>
              </a:ext>
            </a:extLst>
          </p:cNvPr>
          <p:cNvSpPr txBox="1"/>
          <p:nvPr/>
        </p:nvSpPr>
        <p:spPr>
          <a:xfrm rot="17677896">
            <a:off x="-1093107" y="5421430"/>
            <a:ext cx="1117448" cy="461665"/>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*Nam</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4100" name="Picture 4" descr="Chương trình khai thác thuộc địa lần thứ hai của đế quốc Pháp ở Việt Nam có  điểm gì mới?">
            <a:extLst>
              <a:ext uri="{FF2B5EF4-FFF2-40B4-BE49-F238E27FC236}">
                <a16:creationId xmlns:a16="http://schemas.microsoft.com/office/drawing/2014/main" id="{5C0D8E6C-0EAB-308F-1973-198B61FC6D0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artisticMarker size="32"/>
                    </a14:imgEffect>
                    <a14:imgEffect>
                      <a14:brightnessContrast bright="6000"/>
                    </a14:imgEffect>
                  </a14:imgLayer>
                </a14:imgProps>
              </a:ext>
              <a:ext uri="{28A0092B-C50C-407E-A947-70E740481C1C}">
                <a14:useLocalDpi xmlns:a14="http://schemas.microsoft.com/office/drawing/2010/main" val="0"/>
              </a:ext>
            </a:extLst>
          </a:blip>
          <a:srcRect/>
          <a:stretch>
            <a:fillRect/>
          </a:stretch>
        </p:blipFill>
        <p:spPr bwMode="auto">
          <a:xfrm rot="688594">
            <a:off x="6823463" y="3013028"/>
            <a:ext cx="4911182" cy="3274121"/>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35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5B664-1192-4CC0-D078-8BE1F0377A87}"/>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717BA22F-02F9-E441-01BD-93FF7EC5F80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size="30"/>
                    </a14:imgEffect>
                    <a14:imgEffect>
                      <a14:brightnessContrast bright="-60000"/>
                    </a14:imgEffect>
                  </a14:imgLayer>
                </a14:imgProps>
              </a:ext>
              <a:ext uri="{28A0092B-C50C-407E-A947-70E740481C1C}">
                <a14:useLocalDpi xmlns:a14="http://schemas.microsoft.com/office/drawing/2010/main" val="0"/>
              </a:ext>
            </a:extLst>
          </a:blip>
          <a:srcRect t="7835" b="5446"/>
          <a:stretch/>
        </p:blipFill>
        <p:spPr bwMode="auto">
          <a:xfrm>
            <a:off x="0" y="0"/>
            <a:ext cx="12192000" cy="70485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183BA56E-8803-C052-1F33-887345C4F40F}"/>
              </a:ext>
            </a:extLst>
          </p:cNvPr>
          <p:cNvCxnSpPr>
            <a:cxnSpLocks/>
          </p:cNvCxnSpPr>
          <p:nvPr/>
        </p:nvCxnSpPr>
        <p:spPr>
          <a:xfrm>
            <a:off x="-9518408" y="4978400"/>
            <a:ext cx="24929858" cy="0"/>
          </a:xfrm>
          <a:prstGeom prst="line">
            <a:avLst/>
          </a:prstGeom>
          <a:ln w="3810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0F8713E-9E3E-50A0-2F6E-5A64A385DC4C}"/>
              </a:ext>
            </a:extLst>
          </p:cNvPr>
          <p:cNvSpPr txBox="1"/>
          <p:nvPr/>
        </p:nvSpPr>
        <p:spPr>
          <a:xfrm>
            <a:off x="4038888" y="578191"/>
            <a:ext cx="4108178"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sự kiện lịch sử</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AFD12575-8A16-2E78-61A5-3A48B3C5E8BB}"/>
              </a:ext>
            </a:extLst>
          </p:cNvPr>
          <p:cNvSpPr txBox="1"/>
          <p:nvPr/>
        </p:nvSpPr>
        <p:spPr>
          <a:xfrm>
            <a:off x="2775086" y="1192249"/>
            <a:ext cx="6641828" cy="1015663"/>
          </a:xfrm>
          <a:prstGeom prst="rect">
            <a:avLst/>
          </a:prstGeom>
          <a:noFill/>
        </p:spPr>
        <p:txBody>
          <a:bodyPr wrap="square">
            <a:spAutoFit/>
          </a:bodyPr>
          <a:lstStyle/>
          <a:p>
            <a:pPr algn="ctr"/>
            <a:r>
              <a:rPr lang="vi-VN"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Sự thống trị và khai thác thuộc địa của thực dân Pháp</a:t>
            </a:r>
            <a:endParaRPr lang="en-US"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7" name="Oval 16">
            <a:extLst>
              <a:ext uri="{FF2B5EF4-FFF2-40B4-BE49-F238E27FC236}">
                <a16:creationId xmlns:a16="http://schemas.microsoft.com/office/drawing/2014/main" id="{66747D24-2DCF-E6BF-F6CF-AF102C47A856}"/>
              </a:ext>
            </a:extLst>
          </p:cNvPr>
          <p:cNvSpPr/>
          <p:nvPr/>
        </p:nvSpPr>
        <p:spPr>
          <a:xfrm>
            <a:off x="-9518408" y="4884421"/>
            <a:ext cx="187958" cy="1879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A146EFB-D4ED-D891-64B1-BE95DD6E36B9}"/>
              </a:ext>
            </a:extLst>
          </p:cNvPr>
          <p:cNvSpPr txBox="1"/>
          <p:nvPr/>
        </p:nvSpPr>
        <p:spPr>
          <a:xfrm>
            <a:off x="-11794587" y="2846163"/>
            <a:ext cx="5968696" cy="1938992"/>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Pháp tiến hành hai đợt khai thác thuộc địa (1897-1914 và 1919-1929), tập trung vào nông nghiệp, khai khoáng và độc quyền tài chính, biến Việt Nam thành một nền kinh tế thuộc địa phụ thuộc.</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054" name="Rectangle: Rounded Corners 2053">
            <a:extLst>
              <a:ext uri="{FF2B5EF4-FFF2-40B4-BE49-F238E27FC236}">
                <a16:creationId xmlns:a16="http://schemas.microsoft.com/office/drawing/2014/main" id="{305B97B8-D49C-B2CF-EC72-A725600F0033}"/>
              </a:ext>
            </a:extLst>
          </p:cNvPr>
          <p:cNvSpPr/>
          <p:nvPr/>
        </p:nvSpPr>
        <p:spPr>
          <a:xfrm>
            <a:off x="-8783612" y="4859642"/>
            <a:ext cx="237516" cy="237516"/>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100" name="Picture 4" descr="Chương trình khai thác thuộc địa lần thứ hai của đế quốc Pháp ở Việt Nam có  điểm gì mới?">
            <a:extLst>
              <a:ext uri="{FF2B5EF4-FFF2-40B4-BE49-F238E27FC236}">
                <a16:creationId xmlns:a16="http://schemas.microsoft.com/office/drawing/2014/main" id="{83D29264-E591-C83B-8FA8-DEAA279C9A0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size="32"/>
                    </a14:imgEffect>
                    <a14:imgEffect>
                      <a14:brightnessContrast bright="6000"/>
                    </a14:imgEffect>
                  </a14:imgLayer>
                </a14:imgProps>
              </a:ext>
              <a:ext uri="{28A0092B-C50C-407E-A947-70E740481C1C}">
                <a14:useLocalDpi xmlns:a14="http://schemas.microsoft.com/office/drawing/2010/main" val="0"/>
              </a:ext>
            </a:extLst>
          </a:blip>
          <a:srcRect/>
          <a:stretch>
            <a:fillRect/>
          </a:stretch>
        </p:blipFill>
        <p:spPr bwMode="auto">
          <a:xfrm rot="18523082">
            <a:off x="-4111237" y="7449942"/>
            <a:ext cx="4911182" cy="3274121"/>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F88703-7A7C-F17F-D5F8-5B939B9692F9}"/>
              </a:ext>
            </a:extLst>
          </p:cNvPr>
          <p:cNvSpPr txBox="1"/>
          <p:nvPr/>
        </p:nvSpPr>
        <p:spPr>
          <a:xfrm>
            <a:off x="136961" y="3221777"/>
            <a:ext cx="5968696" cy="1569660"/>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Thực hiện chính sách nô dịch văn hóa, hạn chế giáo dục, đẩy mạnh mê tín, hạn chế các thông tin tiến bộ, khiến hơn 90% dân số mù chữ.</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Oval 12">
            <a:extLst>
              <a:ext uri="{FF2B5EF4-FFF2-40B4-BE49-F238E27FC236}">
                <a16:creationId xmlns:a16="http://schemas.microsoft.com/office/drawing/2014/main" id="{61C28496-C62F-B6DD-5EF8-3EA0D36B6815}"/>
              </a:ext>
            </a:extLst>
          </p:cNvPr>
          <p:cNvSpPr/>
          <p:nvPr/>
        </p:nvSpPr>
        <p:spPr>
          <a:xfrm>
            <a:off x="2720028" y="4829967"/>
            <a:ext cx="264320" cy="2643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Mù chữ - một thách thức của sự phát triển - Báo Đắk Lắk điện tử">
            <a:extLst>
              <a:ext uri="{FF2B5EF4-FFF2-40B4-BE49-F238E27FC236}">
                <a16:creationId xmlns:a16="http://schemas.microsoft.com/office/drawing/2014/main" id="{D9C1F0A4-C7B9-7746-4B1C-7DA9A28033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9649" y="2675523"/>
            <a:ext cx="4838359" cy="3391171"/>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A098AC9-E657-AA66-0C53-713C6B5E2FD5}"/>
              </a:ext>
            </a:extLst>
          </p:cNvPr>
          <p:cNvPicPr>
            <a:picLocks noChangeAspect="1"/>
          </p:cNvPicPr>
          <p:nvPr/>
        </p:nvPicPr>
        <p:blipFill>
          <a:blip r:embed="rId7">
            <a:extLst>
              <a:ext uri="{BEBA8EAE-BF5A-486C-A8C5-ECC9F3942E4B}">
                <a14:imgProps xmlns:a14="http://schemas.microsoft.com/office/drawing/2010/main">
                  <a14:imgLayer r:embed="rId8">
                    <a14:imgEffect>
                      <a14:artisticMarker size="20"/>
                    </a14:imgEffect>
                  </a14:imgLayer>
                </a14:imgProps>
              </a:ext>
            </a:extLst>
          </a:blip>
          <a:srcRect t="3570" r="98479" b="6080"/>
          <a:stretch/>
        </p:blipFill>
        <p:spPr>
          <a:xfrm>
            <a:off x="-194385" y="0"/>
            <a:ext cx="188340" cy="6858000"/>
          </a:xfrm>
          <a:prstGeom prst="rect">
            <a:avLst/>
          </a:prstGeom>
        </p:spPr>
      </p:pic>
      <p:sp>
        <p:nvSpPr>
          <p:cNvPr id="22" name="TextBox 21">
            <a:extLst>
              <a:ext uri="{FF2B5EF4-FFF2-40B4-BE49-F238E27FC236}">
                <a16:creationId xmlns:a16="http://schemas.microsoft.com/office/drawing/2014/main" id="{9413B7D1-BDF1-022A-717A-088A9737B4BB}"/>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sp>
        <p:nvSpPr>
          <p:cNvPr id="24" name="TextBox 23">
            <a:extLst>
              <a:ext uri="{FF2B5EF4-FFF2-40B4-BE49-F238E27FC236}">
                <a16:creationId xmlns:a16="http://schemas.microsoft.com/office/drawing/2014/main" id="{D6DC90AD-20A1-434D-6ED1-62A5104683AD}"/>
              </a:ext>
            </a:extLst>
          </p:cNvPr>
          <p:cNvSpPr txBox="1"/>
          <p:nvPr/>
        </p:nvSpPr>
        <p:spPr>
          <a:xfrm>
            <a:off x="2360328" y="-548250"/>
            <a:ext cx="7276956"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thay đổi cơ cấu xã hội và giai cấp </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80454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FE382-4AEB-E534-BC2B-F382E6C18504}"/>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7E0FE251-4D17-2D77-FE21-B2FABA03D1C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size="30"/>
                    </a14:imgEffect>
                    <a14:imgEffect>
                      <a14:brightnessContrast bright="-60000"/>
                    </a14:imgEffect>
                  </a14:imgLayer>
                </a14:imgProps>
              </a:ext>
              <a:ext uri="{28A0092B-C50C-407E-A947-70E740481C1C}">
                <a14:useLocalDpi xmlns:a14="http://schemas.microsoft.com/office/drawing/2010/main" val="0"/>
              </a:ext>
            </a:extLst>
          </a:blip>
          <a:srcRect t="7835" b="5446"/>
          <a:stretch/>
        </p:blipFill>
        <p:spPr bwMode="auto">
          <a:xfrm>
            <a:off x="0" y="0"/>
            <a:ext cx="12192000" cy="70485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A8E45A24-AD5C-A3B7-333F-6914C6746C84}"/>
              </a:ext>
            </a:extLst>
          </p:cNvPr>
          <p:cNvCxnSpPr>
            <a:cxnSpLocks/>
          </p:cNvCxnSpPr>
          <p:nvPr/>
        </p:nvCxnSpPr>
        <p:spPr>
          <a:xfrm>
            <a:off x="-8991600" y="10154390"/>
            <a:ext cx="24403050" cy="0"/>
          </a:xfrm>
          <a:prstGeom prst="line">
            <a:avLst/>
          </a:prstGeom>
          <a:ln w="3810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7C694A29-4CC5-8EE2-B4A2-097024D12A09}"/>
              </a:ext>
            </a:extLst>
          </p:cNvPr>
          <p:cNvSpPr txBox="1"/>
          <p:nvPr/>
        </p:nvSpPr>
        <p:spPr>
          <a:xfrm>
            <a:off x="4038888" y="-2766199"/>
            <a:ext cx="4108178"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sự kiện lịch sử</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831C7F06-9063-60CA-C425-669738CE7399}"/>
              </a:ext>
            </a:extLst>
          </p:cNvPr>
          <p:cNvSpPr txBox="1"/>
          <p:nvPr/>
        </p:nvSpPr>
        <p:spPr>
          <a:xfrm>
            <a:off x="2775086" y="-1015663"/>
            <a:ext cx="6641828" cy="1015663"/>
          </a:xfrm>
          <a:prstGeom prst="rect">
            <a:avLst/>
          </a:prstGeom>
          <a:noFill/>
        </p:spPr>
        <p:txBody>
          <a:bodyPr wrap="square">
            <a:spAutoFit/>
          </a:bodyPr>
          <a:lstStyle/>
          <a:p>
            <a:pPr algn="ctr"/>
            <a:r>
              <a:rPr lang="vi-VN"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Sự thống trị và khai thác thuộc địa của thực dân Pháp</a:t>
            </a:r>
            <a:endParaRPr lang="en-US"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7" name="Oval 16">
            <a:extLst>
              <a:ext uri="{FF2B5EF4-FFF2-40B4-BE49-F238E27FC236}">
                <a16:creationId xmlns:a16="http://schemas.microsoft.com/office/drawing/2014/main" id="{31A52043-8DDF-D199-7299-67FC460C858E}"/>
              </a:ext>
            </a:extLst>
          </p:cNvPr>
          <p:cNvSpPr/>
          <p:nvPr/>
        </p:nvSpPr>
        <p:spPr>
          <a:xfrm>
            <a:off x="-9518408" y="10060411"/>
            <a:ext cx="187958" cy="1879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03F9DD7-B8D1-8E0F-553A-ECB3F5E4D27B}"/>
              </a:ext>
            </a:extLst>
          </p:cNvPr>
          <p:cNvSpPr txBox="1"/>
          <p:nvPr/>
        </p:nvSpPr>
        <p:spPr>
          <a:xfrm rot="20693666">
            <a:off x="-209262" y="8565670"/>
            <a:ext cx="5968696" cy="1569660"/>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Thực hiện chính sách nô dịch văn hóa, hạn chế giáo dục, đẩy mạnh mê tín, hạn chế các thông tin tiến bộ, khiến hơn 90% dân số mù chữ.</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Oval 12">
            <a:extLst>
              <a:ext uri="{FF2B5EF4-FFF2-40B4-BE49-F238E27FC236}">
                <a16:creationId xmlns:a16="http://schemas.microsoft.com/office/drawing/2014/main" id="{F1022B4C-E511-D7F7-A403-733B70413D1C}"/>
              </a:ext>
            </a:extLst>
          </p:cNvPr>
          <p:cNvSpPr/>
          <p:nvPr/>
        </p:nvSpPr>
        <p:spPr>
          <a:xfrm>
            <a:off x="2720028" y="10005957"/>
            <a:ext cx="264320" cy="2643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Mù chữ - một thách thức của sự phát triển - Báo Đắk Lắk điện tử">
            <a:extLst>
              <a:ext uri="{FF2B5EF4-FFF2-40B4-BE49-F238E27FC236}">
                <a16:creationId xmlns:a16="http://schemas.microsoft.com/office/drawing/2014/main" id="{EC073749-CBDE-C276-203C-8669A18E9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88080">
            <a:off x="7615920" y="8049607"/>
            <a:ext cx="3712104" cy="2601787"/>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95FF4D7-5BAA-C8E6-F3C3-EE43A9A69881}"/>
              </a:ext>
            </a:extLst>
          </p:cNvPr>
          <p:cNvPicPr>
            <a:picLocks noChangeAspect="1"/>
          </p:cNvPicPr>
          <p:nvPr/>
        </p:nvPicPr>
        <p:blipFill>
          <a:blip r:embed="rId5">
            <a:extLst>
              <a:ext uri="{BEBA8EAE-BF5A-486C-A8C5-ECC9F3942E4B}">
                <a14:imgProps xmlns:a14="http://schemas.microsoft.com/office/drawing/2010/main">
                  <a14:imgLayer r:embed="rId6">
                    <a14:imgEffect>
                      <a14:artisticMarker size="49"/>
                    </a14:imgEffect>
                  </a14:imgLayer>
                </a14:imgProps>
              </a:ext>
            </a:extLst>
          </a:blip>
          <a:srcRect t="3570" b="6080"/>
          <a:stretch/>
        </p:blipFill>
        <p:spPr>
          <a:xfrm>
            <a:off x="-194386" y="0"/>
            <a:ext cx="12386385" cy="6858000"/>
          </a:xfrm>
          <a:prstGeom prst="rect">
            <a:avLst/>
          </a:prstGeom>
        </p:spPr>
      </p:pic>
      <p:sp>
        <p:nvSpPr>
          <p:cNvPr id="11" name="TextBox 10">
            <a:extLst>
              <a:ext uri="{FF2B5EF4-FFF2-40B4-BE49-F238E27FC236}">
                <a16:creationId xmlns:a16="http://schemas.microsoft.com/office/drawing/2014/main" id="{EF0F90CB-77E8-D411-0944-2592243EFA62}"/>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pic>
        <p:nvPicPr>
          <p:cNvPr id="18" name="Picture 17">
            <a:extLst>
              <a:ext uri="{FF2B5EF4-FFF2-40B4-BE49-F238E27FC236}">
                <a16:creationId xmlns:a16="http://schemas.microsoft.com/office/drawing/2014/main" id="{7A1D236E-96FE-EE2C-25F9-BE92F09379BE}"/>
              </a:ext>
            </a:extLst>
          </p:cNvPr>
          <p:cNvPicPr>
            <a:picLocks noChangeAspect="1"/>
          </p:cNvPicPr>
          <p:nvPr/>
        </p:nvPicPr>
        <p:blipFill>
          <a:blip r:embed="rId7"/>
          <a:stretch>
            <a:fillRect/>
          </a:stretch>
        </p:blipFill>
        <p:spPr>
          <a:xfrm>
            <a:off x="2360328" y="8123260"/>
            <a:ext cx="2111482" cy="5857455"/>
          </a:xfrm>
          <a:prstGeom prst="rect">
            <a:avLst/>
          </a:prstGeom>
        </p:spPr>
      </p:pic>
      <p:pic>
        <p:nvPicPr>
          <p:cNvPr id="19" name="Picture 18">
            <a:extLst>
              <a:ext uri="{FF2B5EF4-FFF2-40B4-BE49-F238E27FC236}">
                <a16:creationId xmlns:a16="http://schemas.microsoft.com/office/drawing/2014/main" id="{62F536CE-6F03-8169-B9F0-9F7AD7EE3D91}"/>
              </a:ext>
            </a:extLst>
          </p:cNvPr>
          <p:cNvPicPr>
            <a:picLocks noChangeAspect="1"/>
          </p:cNvPicPr>
          <p:nvPr/>
        </p:nvPicPr>
        <p:blipFill>
          <a:blip r:embed="rId8"/>
          <a:stretch>
            <a:fillRect/>
          </a:stretch>
        </p:blipFill>
        <p:spPr>
          <a:xfrm>
            <a:off x="765689" y="8513345"/>
            <a:ext cx="2850428" cy="5525335"/>
          </a:xfrm>
          <a:prstGeom prst="rect">
            <a:avLst/>
          </a:prstGeom>
        </p:spPr>
      </p:pic>
      <p:sp>
        <p:nvSpPr>
          <p:cNvPr id="21" name="TextBox 20">
            <a:extLst>
              <a:ext uri="{FF2B5EF4-FFF2-40B4-BE49-F238E27FC236}">
                <a16:creationId xmlns:a16="http://schemas.microsoft.com/office/drawing/2014/main" id="{4DBEEB69-6A43-45EF-3B88-6BDBC05C0940}"/>
              </a:ext>
            </a:extLst>
          </p:cNvPr>
          <p:cNvSpPr txBox="1"/>
          <p:nvPr/>
        </p:nvSpPr>
        <p:spPr>
          <a:xfrm>
            <a:off x="1175615" y="7212029"/>
            <a:ext cx="1687658" cy="769441"/>
          </a:xfrm>
          <a:prstGeom prst="rect">
            <a:avLst/>
          </a:prstGeom>
          <a:noFill/>
        </p:spPr>
        <p:txBody>
          <a:bodyPr wrap="square">
            <a:spAutoFit/>
          </a:bodyPr>
          <a:lstStyle/>
          <a:p>
            <a:pPr algn="ctr"/>
            <a:r>
              <a:rPr lang="vi-VN" sz="22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a:t>
            </a:r>
          </a:p>
          <a:p>
            <a:pPr algn="ctr"/>
            <a:r>
              <a:rPr lang="vi-VN" sz="22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Địa Chủ</a:t>
            </a:r>
            <a:endParaRPr lang="en-US" sz="22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2" name="TextBox 21">
            <a:extLst>
              <a:ext uri="{FF2B5EF4-FFF2-40B4-BE49-F238E27FC236}">
                <a16:creationId xmlns:a16="http://schemas.microsoft.com/office/drawing/2014/main" id="{549D0F01-F34D-0AFF-91A7-5CC8C7AFD36C}"/>
              </a:ext>
            </a:extLst>
          </p:cNvPr>
          <p:cNvSpPr txBox="1"/>
          <p:nvPr/>
        </p:nvSpPr>
        <p:spPr>
          <a:xfrm>
            <a:off x="2360328" y="578191"/>
            <a:ext cx="7276956"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thay đổi cơ cấu xã hội và giai cấp </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23" name="TextBox 22">
            <a:extLst>
              <a:ext uri="{FF2B5EF4-FFF2-40B4-BE49-F238E27FC236}">
                <a16:creationId xmlns:a16="http://schemas.microsoft.com/office/drawing/2014/main" id="{206E0E57-F0AE-A44B-19F9-C7731A7112EC}"/>
              </a:ext>
            </a:extLst>
          </p:cNvPr>
          <p:cNvSpPr txBox="1"/>
          <p:nvPr/>
        </p:nvSpPr>
        <p:spPr>
          <a:xfrm>
            <a:off x="5308429" y="7059604"/>
            <a:ext cx="5968696" cy="1200329"/>
          </a:xfrm>
          <a:prstGeom prst="rect">
            <a:avLst/>
          </a:prstGeom>
          <a:noFill/>
        </p:spPr>
        <p:txBody>
          <a:bodyPr wrap="square">
            <a:spAutoFit/>
          </a:bodyPr>
          <a:lstStyle/>
          <a:p>
            <a:pPr algn="just"/>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Phân hóa, trong đó một phần là tay sai của Pháp, trong khi một số khác có tinh thần chống Pháp.</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49967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3C79F-9645-94A0-7693-AB266866925D}"/>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FF98D667-50D4-7E82-2AF6-27AB3002190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size="30"/>
                    </a14:imgEffect>
                    <a14:imgEffect>
                      <a14:brightnessContrast bright="-60000"/>
                    </a14:imgEffect>
                  </a14:imgLayer>
                </a14:imgProps>
              </a:ext>
              <a:ext uri="{28A0092B-C50C-407E-A947-70E740481C1C}">
                <a14:useLocalDpi xmlns:a14="http://schemas.microsoft.com/office/drawing/2010/main" val="0"/>
              </a:ext>
            </a:extLst>
          </a:blip>
          <a:srcRect t="7835" b="5446"/>
          <a:stretch/>
        </p:blipFill>
        <p:spPr bwMode="auto">
          <a:xfrm>
            <a:off x="0" y="0"/>
            <a:ext cx="12192000" cy="7048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BE032F1-8A5B-A77E-8351-F6F9D7048A99}"/>
              </a:ext>
            </a:extLst>
          </p:cNvPr>
          <p:cNvPicPr>
            <a:picLocks noChangeAspect="1"/>
          </p:cNvPicPr>
          <p:nvPr/>
        </p:nvPicPr>
        <p:blipFill>
          <a:blip r:embed="rId4">
            <a:extLst>
              <a:ext uri="{BEBA8EAE-BF5A-486C-A8C5-ECC9F3942E4B}">
                <a14:imgProps xmlns:a14="http://schemas.microsoft.com/office/drawing/2010/main">
                  <a14:imgLayer r:embed="rId5">
                    <a14:imgEffect>
                      <a14:artisticMarker size="49"/>
                    </a14:imgEffect>
                    <a14:imgEffect>
                      <a14:brightnessContrast bright="-40000"/>
                    </a14:imgEffect>
                  </a14:imgLayer>
                </a14:imgProps>
              </a:ext>
            </a:extLst>
          </a:blip>
          <a:srcRect t="3570" b="6080"/>
          <a:stretch/>
        </p:blipFill>
        <p:spPr>
          <a:xfrm>
            <a:off x="-194386" y="0"/>
            <a:ext cx="12386385" cy="6858000"/>
          </a:xfrm>
          <a:prstGeom prst="rect">
            <a:avLst/>
          </a:prstGeom>
        </p:spPr>
      </p:pic>
      <p:sp>
        <p:nvSpPr>
          <p:cNvPr id="3" name="TextBox 2">
            <a:extLst>
              <a:ext uri="{FF2B5EF4-FFF2-40B4-BE49-F238E27FC236}">
                <a16:creationId xmlns:a16="http://schemas.microsoft.com/office/drawing/2014/main" id="{4E87F124-A28E-079A-6AB3-41764434309D}"/>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7B66AFE4-2DCF-4B32-F8D3-417FBF7F17F4}"/>
              </a:ext>
            </a:extLst>
          </p:cNvPr>
          <p:cNvSpPr txBox="1"/>
          <p:nvPr/>
        </p:nvSpPr>
        <p:spPr>
          <a:xfrm>
            <a:off x="2360328" y="578191"/>
            <a:ext cx="7276956"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thay đổi cơ cấu xã hội và giai cấp </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pic>
        <p:nvPicPr>
          <p:cNvPr id="16" name="Picture 15">
            <a:extLst>
              <a:ext uri="{FF2B5EF4-FFF2-40B4-BE49-F238E27FC236}">
                <a16:creationId xmlns:a16="http://schemas.microsoft.com/office/drawing/2014/main" id="{F862052A-0695-73E6-0409-B3069986447B}"/>
              </a:ext>
            </a:extLst>
          </p:cNvPr>
          <p:cNvPicPr>
            <a:picLocks noChangeAspect="1"/>
          </p:cNvPicPr>
          <p:nvPr/>
        </p:nvPicPr>
        <p:blipFill>
          <a:blip r:embed="rId6"/>
          <a:stretch>
            <a:fillRect/>
          </a:stretch>
        </p:blipFill>
        <p:spPr>
          <a:xfrm>
            <a:off x="2360328" y="1710380"/>
            <a:ext cx="2472156" cy="6858000"/>
          </a:xfrm>
          <a:prstGeom prst="rect">
            <a:avLst/>
          </a:prstGeom>
          <a:ln>
            <a:noFill/>
          </a:ln>
        </p:spPr>
      </p:pic>
      <p:pic>
        <p:nvPicPr>
          <p:cNvPr id="19" name="Picture 18">
            <a:extLst>
              <a:ext uri="{FF2B5EF4-FFF2-40B4-BE49-F238E27FC236}">
                <a16:creationId xmlns:a16="http://schemas.microsoft.com/office/drawing/2014/main" id="{31572F15-6563-3AA5-D747-90C4C191C0C6}"/>
              </a:ext>
            </a:extLst>
          </p:cNvPr>
          <p:cNvPicPr>
            <a:picLocks noChangeAspect="1"/>
          </p:cNvPicPr>
          <p:nvPr/>
        </p:nvPicPr>
        <p:blipFill>
          <a:blip r:embed="rId7"/>
          <a:stretch>
            <a:fillRect/>
          </a:stretch>
        </p:blipFill>
        <p:spPr>
          <a:xfrm>
            <a:off x="914875" y="3429000"/>
            <a:ext cx="3245889" cy="6291906"/>
          </a:xfrm>
          <a:prstGeom prst="rect">
            <a:avLst/>
          </a:prstGeom>
          <a:ln>
            <a:noFill/>
          </a:ln>
        </p:spPr>
      </p:pic>
      <p:sp>
        <p:nvSpPr>
          <p:cNvPr id="20" name="TextBox 19">
            <a:extLst>
              <a:ext uri="{FF2B5EF4-FFF2-40B4-BE49-F238E27FC236}">
                <a16:creationId xmlns:a16="http://schemas.microsoft.com/office/drawing/2014/main" id="{9AD180D5-4CE9-2D18-AA0D-D17E0E6DC774}"/>
              </a:ext>
            </a:extLst>
          </p:cNvPr>
          <p:cNvSpPr txBox="1"/>
          <p:nvPr/>
        </p:nvSpPr>
        <p:spPr>
          <a:xfrm>
            <a:off x="1419306" y="2505670"/>
            <a:ext cx="1687658" cy="923330"/>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a:t>
            </a:r>
          </a:p>
          <a:p>
            <a:pPr algn="ct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Địa Chủ</a:t>
            </a:r>
            <a:endParaRPr lang="en-US"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3" name="TextBox 22">
            <a:extLst>
              <a:ext uri="{FF2B5EF4-FFF2-40B4-BE49-F238E27FC236}">
                <a16:creationId xmlns:a16="http://schemas.microsoft.com/office/drawing/2014/main" id="{5D116013-BEFF-1AC2-C018-5F1F02D63240}"/>
              </a:ext>
            </a:extLst>
          </p:cNvPr>
          <p:cNvSpPr txBox="1"/>
          <p:nvPr/>
        </p:nvSpPr>
        <p:spPr>
          <a:xfrm>
            <a:off x="5308429" y="3232915"/>
            <a:ext cx="5968696" cy="1200329"/>
          </a:xfrm>
          <a:prstGeom prst="rect">
            <a:avLst/>
          </a:prstGeom>
          <a:noFill/>
        </p:spPr>
        <p:txBody>
          <a:bodyPr wrap="square">
            <a:spAutoFit/>
          </a:bodyPr>
          <a:lstStyle/>
          <a:p>
            <a:pPr algn="just"/>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Phân hóa, trong đó một phần là tay sai của Pháp, trong khi một số khác có tinh thần chống Pháp.</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2" name="Picture 1">
            <a:extLst>
              <a:ext uri="{FF2B5EF4-FFF2-40B4-BE49-F238E27FC236}">
                <a16:creationId xmlns:a16="http://schemas.microsoft.com/office/drawing/2014/main" id="{177C0546-965B-A68A-A8D3-80886A94F684}"/>
              </a:ext>
            </a:extLst>
          </p:cNvPr>
          <p:cNvPicPr>
            <a:picLocks noChangeAspect="1"/>
          </p:cNvPicPr>
          <p:nvPr/>
        </p:nvPicPr>
        <p:blipFill>
          <a:blip r:embed="rId8">
            <a:duotone>
              <a:prstClr val="black"/>
              <a:schemeClr val="accent2">
                <a:lumMod val="40000"/>
                <a:lumOff val="60000"/>
                <a:tint val="45000"/>
                <a:satMod val="400000"/>
              </a:schemeClr>
            </a:duotone>
            <a:extLst>
              <a:ext uri="{BEBA8EAE-BF5A-486C-A8C5-ECC9F3942E4B}">
                <a14:imgProps xmlns:a14="http://schemas.microsoft.com/office/drawing/2010/main">
                  <a14:imgLayer r:embed="rId9">
                    <a14:imgEffect>
                      <a14:sharpenSoften amount="-60000"/>
                    </a14:imgEffect>
                    <a14:imgEffect>
                      <a14:colorTemperature colorTemp="1500"/>
                    </a14:imgEffect>
                    <a14:imgEffect>
                      <a14:saturation sat="34000"/>
                    </a14:imgEffect>
                    <a14:imgEffect>
                      <a14:brightnessContrast contrast="62000"/>
                    </a14:imgEffect>
                  </a14:imgLayer>
                </a14:imgProps>
              </a:ext>
            </a:extLst>
          </a:blip>
          <a:stretch>
            <a:fillRect/>
          </a:stretch>
        </p:blipFill>
        <p:spPr>
          <a:xfrm rot="1252186">
            <a:off x="6983450" y="7473580"/>
            <a:ext cx="4393554" cy="5091218"/>
          </a:xfrm>
          <a:prstGeom prst="rect">
            <a:avLst/>
          </a:prstGeom>
        </p:spPr>
      </p:pic>
      <p:sp>
        <p:nvSpPr>
          <p:cNvPr id="4" name="TextBox 3">
            <a:extLst>
              <a:ext uri="{FF2B5EF4-FFF2-40B4-BE49-F238E27FC236}">
                <a16:creationId xmlns:a16="http://schemas.microsoft.com/office/drawing/2014/main" id="{38AD46CA-2882-B220-0881-F7234717EE76}"/>
              </a:ext>
            </a:extLst>
          </p:cNvPr>
          <p:cNvSpPr txBox="1"/>
          <p:nvPr/>
        </p:nvSpPr>
        <p:spPr>
          <a:xfrm>
            <a:off x="851204" y="8392633"/>
            <a:ext cx="5968696" cy="1200329"/>
          </a:xfrm>
          <a:prstGeom prst="rect">
            <a:avLst/>
          </a:prstGeom>
          <a:noFill/>
        </p:spPr>
        <p:txBody>
          <a:bodyPr wrap="square">
            <a:spAutoFit/>
          </a:bodyPr>
          <a:lstStyle/>
          <a:p>
            <a:pPr algn="just"/>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Chiếm đa số, bị bóc lột tàn nhẫn, có tinh thần đấu tranh chống phong kiến và thực dân.</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1F34986C-0FE7-73D7-A9AF-7720835B3584}"/>
              </a:ext>
            </a:extLst>
          </p:cNvPr>
          <p:cNvSpPr txBox="1"/>
          <p:nvPr/>
        </p:nvSpPr>
        <p:spPr>
          <a:xfrm>
            <a:off x="7983526" y="7147048"/>
            <a:ext cx="2227274" cy="923330"/>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a:t>
            </a:r>
          </a:p>
          <a:p>
            <a:pPr algn="ct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Nông dân</a:t>
            </a:r>
            <a:endParaRPr lang="en-US"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117994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DBEB3-70F8-8C5B-E009-4E09370D7C3C}"/>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0A0FFAEA-04DF-F361-B4F2-325062C41E9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size="30"/>
                    </a14:imgEffect>
                    <a14:imgEffect>
                      <a14:brightnessContrast bright="-60000"/>
                    </a14:imgEffect>
                  </a14:imgLayer>
                </a14:imgProps>
              </a:ext>
              <a:ext uri="{28A0092B-C50C-407E-A947-70E740481C1C}">
                <a14:useLocalDpi xmlns:a14="http://schemas.microsoft.com/office/drawing/2010/main" val="0"/>
              </a:ext>
            </a:extLst>
          </a:blip>
          <a:srcRect t="7835" b="5446"/>
          <a:stretch/>
        </p:blipFill>
        <p:spPr bwMode="auto">
          <a:xfrm>
            <a:off x="0" y="0"/>
            <a:ext cx="12192000" cy="7048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F80607-72FD-3872-E55C-0363F8F3F707}"/>
              </a:ext>
            </a:extLst>
          </p:cNvPr>
          <p:cNvPicPr>
            <a:picLocks noChangeAspect="1"/>
          </p:cNvPicPr>
          <p:nvPr/>
        </p:nvPicPr>
        <p:blipFill>
          <a:blip r:embed="rId4">
            <a:extLst>
              <a:ext uri="{BEBA8EAE-BF5A-486C-A8C5-ECC9F3942E4B}">
                <a14:imgProps xmlns:a14="http://schemas.microsoft.com/office/drawing/2010/main">
                  <a14:imgLayer r:embed="rId5">
                    <a14:imgEffect>
                      <a14:artisticMarker size="49"/>
                    </a14:imgEffect>
                    <a14:imgEffect>
                      <a14:brightnessContrast bright="-50000"/>
                    </a14:imgEffect>
                  </a14:imgLayer>
                </a14:imgProps>
              </a:ext>
            </a:extLst>
          </a:blip>
          <a:srcRect t="3570" b="6080"/>
          <a:stretch/>
        </p:blipFill>
        <p:spPr>
          <a:xfrm>
            <a:off x="-194386" y="0"/>
            <a:ext cx="12386385" cy="6858000"/>
          </a:xfrm>
          <a:prstGeom prst="rect">
            <a:avLst/>
          </a:prstGeom>
        </p:spPr>
      </p:pic>
      <p:pic>
        <p:nvPicPr>
          <p:cNvPr id="16" name="Picture 15">
            <a:extLst>
              <a:ext uri="{FF2B5EF4-FFF2-40B4-BE49-F238E27FC236}">
                <a16:creationId xmlns:a16="http://schemas.microsoft.com/office/drawing/2014/main" id="{865A6BBF-3F14-8B59-4D90-9C34FD028562}"/>
              </a:ext>
            </a:extLst>
          </p:cNvPr>
          <p:cNvPicPr>
            <a:picLocks noChangeAspect="1"/>
          </p:cNvPicPr>
          <p:nvPr/>
        </p:nvPicPr>
        <p:blipFill>
          <a:blip r:embed="rId6"/>
          <a:stretch>
            <a:fillRect/>
          </a:stretch>
        </p:blipFill>
        <p:spPr>
          <a:xfrm>
            <a:off x="-3491645" y="1710380"/>
            <a:ext cx="2472156" cy="6858000"/>
          </a:xfrm>
          <a:prstGeom prst="rect">
            <a:avLst/>
          </a:prstGeom>
          <a:ln>
            <a:noFill/>
          </a:ln>
        </p:spPr>
      </p:pic>
      <p:pic>
        <p:nvPicPr>
          <p:cNvPr id="19" name="Picture 18">
            <a:extLst>
              <a:ext uri="{FF2B5EF4-FFF2-40B4-BE49-F238E27FC236}">
                <a16:creationId xmlns:a16="http://schemas.microsoft.com/office/drawing/2014/main" id="{AD055C26-3BC3-8F36-79E1-F439523481A1}"/>
              </a:ext>
            </a:extLst>
          </p:cNvPr>
          <p:cNvPicPr>
            <a:picLocks noChangeAspect="1"/>
          </p:cNvPicPr>
          <p:nvPr/>
        </p:nvPicPr>
        <p:blipFill>
          <a:blip r:embed="rId7"/>
          <a:stretch>
            <a:fillRect/>
          </a:stretch>
        </p:blipFill>
        <p:spPr>
          <a:xfrm>
            <a:off x="-4179505" y="3429000"/>
            <a:ext cx="3245889" cy="6291906"/>
          </a:xfrm>
          <a:prstGeom prst="rect">
            <a:avLst/>
          </a:prstGeom>
          <a:ln>
            <a:noFill/>
          </a:ln>
        </p:spPr>
      </p:pic>
      <p:sp>
        <p:nvSpPr>
          <p:cNvPr id="20" name="TextBox 19">
            <a:extLst>
              <a:ext uri="{FF2B5EF4-FFF2-40B4-BE49-F238E27FC236}">
                <a16:creationId xmlns:a16="http://schemas.microsoft.com/office/drawing/2014/main" id="{75D62955-AEED-E8C2-7AF4-FD4581670B74}"/>
              </a:ext>
            </a:extLst>
          </p:cNvPr>
          <p:cNvSpPr txBox="1"/>
          <p:nvPr/>
        </p:nvSpPr>
        <p:spPr>
          <a:xfrm>
            <a:off x="-3675074" y="2505670"/>
            <a:ext cx="1687658" cy="923330"/>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a:t>
            </a:r>
          </a:p>
          <a:p>
            <a:pPr algn="ct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Địa Chủ</a:t>
            </a:r>
            <a:endParaRPr lang="en-US"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3" name="TextBox 22">
            <a:extLst>
              <a:ext uri="{FF2B5EF4-FFF2-40B4-BE49-F238E27FC236}">
                <a16:creationId xmlns:a16="http://schemas.microsoft.com/office/drawing/2014/main" id="{C26C1436-EDFF-79C5-D13C-8C39665E8490}"/>
              </a:ext>
            </a:extLst>
          </p:cNvPr>
          <p:cNvSpPr txBox="1"/>
          <p:nvPr/>
        </p:nvSpPr>
        <p:spPr>
          <a:xfrm>
            <a:off x="12192000" y="3232915"/>
            <a:ext cx="5968696" cy="1200329"/>
          </a:xfrm>
          <a:prstGeom prst="rect">
            <a:avLst/>
          </a:prstGeom>
          <a:noFill/>
        </p:spPr>
        <p:txBody>
          <a:bodyPr wrap="square">
            <a:spAutoFit/>
          </a:bodyPr>
          <a:lstStyle/>
          <a:p>
            <a:pPr algn="just"/>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Phân hóa, trong đó một phần là tay sai của Pháp, trong khi một số khác có tinh thần chống Pháp.</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2" name="Picture 1">
            <a:extLst>
              <a:ext uri="{FF2B5EF4-FFF2-40B4-BE49-F238E27FC236}">
                <a16:creationId xmlns:a16="http://schemas.microsoft.com/office/drawing/2014/main" id="{2C76B51F-89A5-A959-C45B-DD493A5D8261}"/>
              </a:ext>
            </a:extLst>
          </p:cNvPr>
          <p:cNvPicPr>
            <a:picLocks noChangeAspect="1"/>
          </p:cNvPicPr>
          <p:nvPr/>
        </p:nvPicPr>
        <p:blipFill>
          <a:blip r:embed="rId8">
            <a:duotone>
              <a:prstClr val="black"/>
              <a:schemeClr val="accent2">
                <a:lumMod val="40000"/>
                <a:lumOff val="60000"/>
                <a:tint val="45000"/>
                <a:satMod val="400000"/>
              </a:schemeClr>
            </a:duotone>
            <a:extLst>
              <a:ext uri="{BEBA8EAE-BF5A-486C-A8C5-ECC9F3942E4B}">
                <a14:imgProps xmlns:a14="http://schemas.microsoft.com/office/drawing/2010/main">
                  <a14:imgLayer r:embed="rId9">
                    <a14:imgEffect>
                      <a14:sharpenSoften amount="-60000"/>
                    </a14:imgEffect>
                    <a14:imgEffect>
                      <a14:colorTemperature colorTemp="1500"/>
                    </a14:imgEffect>
                    <a14:imgEffect>
                      <a14:saturation sat="34000"/>
                    </a14:imgEffect>
                    <a14:imgEffect>
                      <a14:brightnessContrast contrast="62000"/>
                    </a14:imgEffect>
                  </a14:imgLayer>
                </a14:imgProps>
              </a:ext>
            </a:extLst>
          </a:blip>
          <a:stretch>
            <a:fillRect/>
          </a:stretch>
        </p:blipFill>
        <p:spPr>
          <a:xfrm>
            <a:off x="6189234" y="2773705"/>
            <a:ext cx="4742975" cy="5496124"/>
          </a:xfrm>
          <a:prstGeom prst="rect">
            <a:avLst/>
          </a:prstGeom>
        </p:spPr>
      </p:pic>
      <p:sp>
        <p:nvSpPr>
          <p:cNvPr id="4" name="TextBox 3">
            <a:extLst>
              <a:ext uri="{FF2B5EF4-FFF2-40B4-BE49-F238E27FC236}">
                <a16:creationId xmlns:a16="http://schemas.microsoft.com/office/drawing/2014/main" id="{8CB86594-28E4-7B55-4CCC-93A75FA8A10C}"/>
              </a:ext>
            </a:extLst>
          </p:cNvPr>
          <p:cNvSpPr txBox="1"/>
          <p:nvPr/>
        </p:nvSpPr>
        <p:spPr>
          <a:xfrm>
            <a:off x="851204" y="2828835"/>
            <a:ext cx="5968696" cy="1200329"/>
          </a:xfrm>
          <a:prstGeom prst="rect">
            <a:avLst/>
          </a:prstGeom>
          <a:noFill/>
        </p:spPr>
        <p:txBody>
          <a:bodyPr wrap="square">
            <a:spAutoFit/>
          </a:bodyPr>
          <a:lstStyle/>
          <a:p>
            <a:pPr algn="just"/>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Chiếm đa số, bị bóc lột tàn nhẫn, có tinh thần đấu tranh chống phong kiến và thực dân.</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4FCC6ABF-22C8-FB4A-23A7-78BF4C4A9684}"/>
              </a:ext>
            </a:extLst>
          </p:cNvPr>
          <p:cNvSpPr txBox="1"/>
          <p:nvPr/>
        </p:nvSpPr>
        <p:spPr>
          <a:xfrm>
            <a:off x="7983526" y="1710380"/>
            <a:ext cx="2227274" cy="923330"/>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a:t>
            </a:r>
          </a:p>
          <a:p>
            <a:pPr algn="ct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Nông dân</a:t>
            </a:r>
            <a:endParaRPr lang="en-US"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7" name="Picture 2" descr="Những nhà tư sản Hà Nội với Cách mạng tháng Tám">
            <a:extLst>
              <a:ext uri="{FF2B5EF4-FFF2-40B4-BE49-F238E27FC236}">
                <a16:creationId xmlns:a16="http://schemas.microsoft.com/office/drawing/2014/main" id="{C0744B9B-F8A1-FEB1-5BF8-F2287F41D6A4}"/>
              </a:ext>
            </a:extLst>
          </p:cNvPr>
          <p:cNvPicPr>
            <a:picLocks noChangeAspect="1" noChangeArrowheads="1"/>
          </p:cNvPicPr>
          <p:nvPr/>
        </p:nvPicPr>
        <p:blipFill rotWithShape="1">
          <a:blip r:embed="rId10">
            <a:duotone>
              <a:prstClr val="black"/>
              <a:schemeClr val="accent2">
                <a:lumMod val="20000"/>
                <a:lumOff val="80000"/>
                <a:tint val="45000"/>
                <a:satMod val="400000"/>
              </a:schemeClr>
            </a:duotone>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t="79295"/>
          <a:stretch/>
        </p:blipFill>
        <p:spPr bwMode="auto">
          <a:xfrm>
            <a:off x="-657618" y="6858000"/>
            <a:ext cx="12867548" cy="18871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32FD14-9DAC-6973-CAD7-41719144912A}"/>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04E2CE8A-F482-7137-BED7-23ECE8599FCB}"/>
              </a:ext>
            </a:extLst>
          </p:cNvPr>
          <p:cNvSpPr txBox="1"/>
          <p:nvPr/>
        </p:nvSpPr>
        <p:spPr>
          <a:xfrm>
            <a:off x="2360328" y="578191"/>
            <a:ext cx="7276956"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thay đổi cơ cấu xã hội và giai cấp </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F40E8549-FAC5-3E7E-826A-6912F5BA269F}"/>
              </a:ext>
            </a:extLst>
          </p:cNvPr>
          <p:cNvSpPr txBox="1"/>
          <p:nvPr/>
        </p:nvSpPr>
        <p:spPr>
          <a:xfrm>
            <a:off x="4143601" y="9005757"/>
            <a:ext cx="3922725" cy="553998"/>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Tầng lớp </a:t>
            </a: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Tiểu tư sản</a:t>
            </a:r>
            <a:endParaRPr lang="en-US"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5BCE5A56-FD98-C6C8-666E-E6736977373A}"/>
              </a:ext>
            </a:extLst>
          </p:cNvPr>
          <p:cNvSpPr txBox="1"/>
          <p:nvPr/>
        </p:nvSpPr>
        <p:spPr>
          <a:xfrm>
            <a:off x="1452430" y="10887164"/>
            <a:ext cx="9279222" cy="1015663"/>
          </a:xfrm>
          <a:prstGeom prst="rect">
            <a:avLst/>
          </a:prstGeom>
          <a:noFill/>
        </p:spPr>
        <p:txBody>
          <a:bodyPr wrap="square">
            <a:spAutoFit/>
          </a:bodyPr>
          <a:lstStyle/>
          <a:p>
            <a:pPr algn="ctr"/>
            <a:r>
              <a:rPr lang="vi-VN" sz="3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Bao gồm trí thức, viên chức, học sinh, nhạy bén và tham gia tích cực vào phong trào cách mạng.</a:t>
            </a:r>
            <a:endParaRPr lang="en-US" sz="3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069909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0CBAF-823F-D179-8D08-C029D7FA612A}"/>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75B8CEE7-3B6A-1D51-9BE8-AA16AAAC6EF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size="30"/>
                    </a14:imgEffect>
                    <a14:imgEffect>
                      <a14:brightnessContrast bright="-60000"/>
                    </a14:imgEffect>
                  </a14:imgLayer>
                </a14:imgProps>
              </a:ext>
              <a:ext uri="{28A0092B-C50C-407E-A947-70E740481C1C}">
                <a14:useLocalDpi xmlns:a14="http://schemas.microsoft.com/office/drawing/2010/main" val="0"/>
              </a:ext>
            </a:extLst>
          </a:blip>
          <a:srcRect t="7835" b="5446"/>
          <a:stretch/>
        </p:blipFill>
        <p:spPr bwMode="auto">
          <a:xfrm>
            <a:off x="0" y="0"/>
            <a:ext cx="12192000" cy="7048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8BE836E-CF59-78DC-96D8-F55D13B93842}"/>
              </a:ext>
            </a:extLst>
          </p:cNvPr>
          <p:cNvPicPr>
            <a:picLocks noChangeAspect="1"/>
          </p:cNvPicPr>
          <p:nvPr/>
        </p:nvPicPr>
        <p:blipFill>
          <a:blip r:embed="rId4">
            <a:extLst>
              <a:ext uri="{BEBA8EAE-BF5A-486C-A8C5-ECC9F3942E4B}">
                <a14:imgProps xmlns:a14="http://schemas.microsoft.com/office/drawing/2010/main">
                  <a14:imgLayer r:embed="rId5">
                    <a14:imgEffect>
                      <a14:artisticMarker size="49"/>
                    </a14:imgEffect>
                    <a14:imgEffect>
                      <a14:brightnessContrast bright="-50000"/>
                    </a14:imgEffect>
                  </a14:imgLayer>
                </a14:imgProps>
              </a:ext>
            </a:extLst>
          </a:blip>
          <a:srcRect t="3570" b="6080"/>
          <a:stretch/>
        </p:blipFill>
        <p:spPr>
          <a:xfrm>
            <a:off x="-194386" y="0"/>
            <a:ext cx="12386385" cy="6858000"/>
          </a:xfrm>
          <a:prstGeom prst="rect">
            <a:avLst/>
          </a:prstGeom>
        </p:spPr>
      </p:pic>
      <p:pic>
        <p:nvPicPr>
          <p:cNvPr id="2" name="Picture 1">
            <a:extLst>
              <a:ext uri="{FF2B5EF4-FFF2-40B4-BE49-F238E27FC236}">
                <a16:creationId xmlns:a16="http://schemas.microsoft.com/office/drawing/2014/main" id="{911CD26A-3225-B973-FB00-0D7A4877F433}"/>
              </a:ext>
            </a:extLst>
          </p:cNvPr>
          <p:cNvPicPr>
            <a:picLocks noChangeAspect="1"/>
          </p:cNvPicPr>
          <p:nvPr/>
        </p:nvPicPr>
        <p:blipFill>
          <a:blip r:embed="rId6">
            <a:duotone>
              <a:prstClr val="black"/>
              <a:schemeClr val="accent2">
                <a:lumMod val="40000"/>
                <a:lumOff val="60000"/>
                <a:tint val="45000"/>
                <a:satMod val="400000"/>
              </a:schemeClr>
            </a:duotone>
            <a:extLst>
              <a:ext uri="{BEBA8EAE-BF5A-486C-A8C5-ECC9F3942E4B}">
                <a14:imgProps xmlns:a14="http://schemas.microsoft.com/office/drawing/2010/main">
                  <a14:imgLayer r:embed="rId7">
                    <a14:imgEffect>
                      <a14:sharpenSoften amount="-60000"/>
                    </a14:imgEffect>
                    <a14:imgEffect>
                      <a14:colorTemperature colorTemp="1500"/>
                    </a14:imgEffect>
                    <a14:imgEffect>
                      <a14:saturation sat="34000"/>
                    </a14:imgEffect>
                    <a14:imgEffect>
                      <a14:brightnessContrast contrast="62000"/>
                    </a14:imgEffect>
                  </a14:imgLayer>
                </a14:imgProps>
              </a:ext>
            </a:extLst>
          </a:blip>
          <a:stretch>
            <a:fillRect/>
          </a:stretch>
        </p:blipFill>
        <p:spPr>
          <a:xfrm>
            <a:off x="6189234" y="2773705"/>
            <a:ext cx="4742975" cy="5496124"/>
          </a:xfrm>
          <a:prstGeom prst="rect">
            <a:avLst/>
          </a:prstGeom>
        </p:spPr>
      </p:pic>
      <p:sp>
        <p:nvSpPr>
          <p:cNvPr id="4" name="TextBox 3">
            <a:extLst>
              <a:ext uri="{FF2B5EF4-FFF2-40B4-BE49-F238E27FC236}">
                <a16:creationId xmlns:a16="http://schemas.microsoft.com/office/drawing/2014/main" id="{281E7CAD-DD6B-3BAE-692A-56F4263D15C1}"/>
              </a:ext>
            </a:extLst>
          </p:cNvPr>
          <p:cNvSpPr txBox="1"/>
          <p:nvPr/>
        </p:nvSpPr>
        <p:spPr>
          <a:xfrm>
            <a:off x="851204" y="2828835"/>
            <a:ext cx="5968696" cy="1200329"/>
          </a:xfrm>
          <a:prstGeom prst="rect">
            <a:avLst/>
          </a:prstGeom>
          <a:noFill/>
        </p:spPr>
        <p:txBody>
          <a:bodyPr wrap="square">
            <a:spAutoFit/>
          </a:bodyPr>
          <a:lstStyle/>
          <a:p>
            <a:pPr algn="just"/>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Chiếm đa số, bị bóc lột tàn nhẫn, có tinh thần đấu tranh chống phong kiến và thực dân.</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251014FF-905F-5EB5-B357-2AAAE11725B9}"/>
              </a:ext>
            </a:extLst>
          </p:cNvPr>
          <p:cNvSpPr txBox="1"/>
          <p:nvPr/>
        </p:nvSpPr>
        <p:spPr>
          <a:xfrm>
            <a:off x="7983526" y="1710380"/>
            <a:ext cx="2227274" cy="923330"/>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a:t>
            </a:r>
          </a:p>
          <a:p>
            <a:pPr algn="ct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Nông dân</a:t>
            </a:r>
            <a:endParaRPr lang="en-US"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8" name="Picture 2" descr="Những nhà tư sản Hà Nội với Cách mạng tháng Tám">
            <a:extLst>
              <a:ext uri="{FF2B5EF4-FFF2-40B4-BE49-F238E27FC236}">
                <a16:creationId xmlns:a16="http://schemas.microsoft.com/office/drawing/2014/main" id="{E2D11D28-F40F-78E0-5DCE-788588F422C2}"/>
              </a:ext>
            </a:extLst>
          </p:cNvPr>
          <p:cNvPicPr>
            <a:picLocks noChangeAspect="1" noChangeArrowheads="1"/>
          </p:cNvPicPr>
          <p:nvPr/>
        </p:nvPicPr>
        <p:blipFill rotWithShape="1">
          <a:blip r:embed="rId8">
            <a:duotone>
              <a:prstClr val="black"/>
              <a:schemeClr val="accent2">
                <a:lumMod val="20000"/>
                <a:lumOff val="80000"/>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rcRect t="-1" b="-661"/>
          <a:stretch/>
        </p:blipFill>
        <p:spPr bwMode="auto">
          <a:xfrm>
            <a:off x="0" y="0"/>
            <a:ext cx="12209929" cy="870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D53ECD-5674-7764-7D44-2E4B94EAD308}"/>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2CFB6165-1E47-C25F-4DDD-89ECB066DEE2}"/>
              </a:ext>
            </a:extLst>
          </p:cNvPr>
          <p:cNvSpPr txBox="1"/>
          <p:nvPr/>
        </p:nvSpPr>
        <p:spPr>
          <a:xfrm>
            <a:off x="2360328" y="578191"/>
            <a:ext cx="7276956"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thay đổi cơ cấu xã hội và giai cấp </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0D1B8BA4-8BFB-FB72-82C1-50893C74FA47}"/>
              </a:ext>
            </a:extLst>
          </p:cNvPr>
          <p:cNvSpPr txBox="1"/>
          <p:nvPr/>
        </p:nvSpPr>
        <p:spPr>
          <a:xfrm>
            <a:off x="4143601" y="2269608"/>
            <a:ext cx="3922725" cy="553998"/>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Tầng lớp </a:t>
            </a: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Tiểu tư sản</a:t>
            </a:r>
            <a:endParaRPr lang="en-US"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8D8B023C-3079-0F07-EA12-64D06FA0F031}"/>
              </a:ext>
            </a:extLst>
          </p:cNvPr>
          <p:cNvSpPr txBox="1"/>
          <p:nvPr/>
        </p:nvSpPr>
        <p:spPr>
          <a:xfrm>
            <a:off x="1452430" y="2925978"/>
            <a:ext cx="9279222" cy="1015663"/>
          </a:xfrm>
          <a:prstGeom prst="rect">
            <a:avLst/>
          </a:prstGeom>
          <a:noFill/>
        </p:spPr>
        <p:txBody>
          <a:bodyPr wrap="square">
            <a:spAutoFit/>
          </a:bodyPr>
          <a:lstStyle/>
          <a:p>
            <a:pPr algn="ctr"/>
            <a:r>
              <a:rPr lang="vi-VN" sz="3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Bao gồm trí thức, viên chức, học sinh, nhạy bén và tham gia tích cực vào phong trào cách mạng.</a:t>
            </a:r>
            <a:endParaRPr lang="en-US" sz="3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2" name="TextBox 11">
            <a:extLst>
              <a:ext uri="{FF2B5EF4-FFF2-40B4-BE49-F238E27FC236}">
                <a16:creationId xmlns:a16="http://schemas.microsoft.com/office/drawing/2014/main" id="{DB0EDE99-FD1A-5613-68DF-7D2C13A17C28}"/>
              </a:ext>
            </a:extLst>
          </p:cNvPr>
          <p:cNvSpPr txBox="1"/>
          <p:nvPr/>
        </p:nvSpPr>
        <p:spPr>
          <a:xfrm>
            <a:off x="3366039" y="7046472"/>
            <a:ext cx="5493683" cy="553998"/>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 </a:t>
            </a: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Tư sản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và </a:t>
            </a: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Công nhân</a:t>
            </a:r>
            <a:endParaRPr lang="en-US"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BC2052F0-1D44-4BA6-82E9-761B88CAB63F}"/>
              </a:ext>
            </a:extLst>
          </p:cNvPr>
          <p:cNvSpPr txBox="1"/>
          <p:nvPr/>
        </p:nvSpPr>
        <p:spPr>
          <a:xfrm>
            <a:off x="1054623" y="8996979"/>
            <a:ext cx="9888366" cy="1938992"/>
          </a:xfrm>
          <a:prstGeom prst="rect">
            <a:avLst/>
          </a:prstGeom>
          <a:noFill/>
        </p:spPr>
        <p:txBody>
          <a:bodyPr wrap="square">
            <a:spAutoFit/>
          </a:bodyPr>
          <a:lstStyle/>
          <a:p>
            <a:pPr algn="ctr"/>
            <a:r>
              <a:rPr lang="vi-VN" sz="3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 công nhân Việt Nam phát triển nhanh chóng và đóng vai trò lãnh đạo chính trị quan trọng, trong khi giai cấp tư sản có sự phân hóa, một phần thân Pháp, phần còn lại có tinh thần dân tộc.</a:t>
            </a:r>
            <a:endParaRPr lang="en-US" sz="3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64482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EA704-F3D9-E410-284D-C31B5D16C501}"/>
            </a:ext>
          </a:extLst>
        </p:cNvPr>
        <p:cNvGrpSpPr/>
        <p:nvPr/>
      </p:nvGrpSpPr>
      <p:grpSpPr>
        <a:xfrm>
          <a:off x="0" y="0"/>
          <a:ext cx="0" cy="0"/>
          <a:chOff x="0" y="0"/>
          <a:chExt cx="0" cy="0"/>
        </a:xfrm>
      </p:grpSpPr>
      <p:pic>
        <p:nvPicPr>
          <p:cNvPr id="15" name="Picture 2" descr="Hình ảnh xưa nhất Việt Nam: thập niên 1890 - Hình ảnh Việt Nam xưa &amp; nay">
            <a:extLst>
              <a:ext uri="{FF2B5EF4-FFF2-40B4-BE49-F238E27FC236}">
                <a16:creationId xmlns:a16="http://schemas.microsoft.com/office/drawing/2014/main" id="{AE21F5A4-599A-ABA7-0A09-9D91A3825F85}"/>
              </a:ext>
            </a:extLst>
          </p:cNvPr>
          <p:cNvPicPr>
            <a:picLocks noChangeAspect="1" noChangeArrowheads="1"/>
          </p:cNvPicPr>
          <p:nvPr/>
        </p:nvPicPr>
        <p:blipFill rotWithShape="1">
          <a:blip r:embed="rId2">
            <a:duotone>
              <a:prstClr val="black"/>
              <a:schemeClr val="accent2">
                <a:lumMod val="20000"/>
                <a:lumOff val="80000"/>
                <a:tint val="45000"/>
                <a:satMod val="400000"/>
              </a:schemeClr>
            </a:duotone>
            <a:extLst>
              <a:ext uri="{28A0092B-C50C-407E-A947-70E740481C1C}">
                <a14:useLocalDpi xmlns:a14="http://schemas.microsoft.com/office/drawing/2010/main" val="0"/>
              </a:ext>
            </a:extLst>
          </a:blip>
          <a:srcRect l="2406" t="25592" r="1322" b="1339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FBD691-08E9-06F0-E5E1-1D621507BBB7}"/>
              </a:ext>
            </a:extLst>
          </p:cNvPr>
          <p:cNvSpPr txBox="1"/>
          <p:nvPr/>
        </p:nvSpPr>
        <p:spPr>
          <a:xfrm>
            <a:off x="851204" y="2828835"/>
            <a:ext cx="5968696" cy="1200329"/>
          </a:xfrm>
          <a:prstGeom prst="rect">
            <a:avLst/>
          </a:prstGeom>
          <a:noFill/>
        </p:spPr>
        <p:txBody>
          <a:bodyPr wrap="square">
            <a:spAutoFit/>
          </a:bodyPr>
          <a:lstStyle/>
          <a:p>
            <a:pPr algn="just"/>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Chiếm đa số, bị bóc lột tàn nhẫn, có tinh thần đấu tranh chống phong kiến và thực dân.</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219F1D57-24E6-B430-8D81-983CC7CB2CD9}"/>
              </a:ext>
            </a:extLst>
          </p:cNvPr>
          <p:cNvSpPr txBox="1"/>
          <p:nvPr/>
        </p:nvSpPr>
        <p:spPr>
          <a:xfrm>
            <a:off x="7983526" y="1710380"/>
            <a:ext cx="2227274" cy="923330"/>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a:t>
            </a:r>
          </a:p>
          <a:p>
            <a:pPr algn="ct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Nông dân</a:t>
            </a:r>
            <a:endParaRPr lang="en-US"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8" name="Picture 2" descr="Những nhà tư sản Hà Nội với Cách mạng tháng Tám">
            <a:extLst>
              <a:ext uri="{FF2B5EF4-FFF2-40B4-BE49-F238E27FC236}">
                <a16:creationId xmlns:a16="http://schemas.microsoft.com/office/drawing/2014/main" id="{8EECBFAA-AE36-42D7-6CC2-B4454859B1B6}"/>
              </a:ext>
            </a:extLst>
          </p:cNvPr>
          <p:cNvPicPr>
            <a:picLocks noChangeAspect="1" noChangeArrowheads="1"/>
          </p:cNvPicPr>
          <p:nvPr/>
        </p:nvPicPr>
        <p:blipFill rotWithShape="1">
          <a:blip r:embed="rId3">
            <a:duotone>
              <a:prstClr val="black"/>
              <a:schemeClr val="accent2">
                <a:lumMod val="20000"/>
                <a:lumOff val="80000"/>
                <a:tint val="45000"/>
                <a:satMod val="400000"/>
              </a:schemeClr>
            </a:duotone>
            <a:alphaModFix amt="98000"/>
            <a:extLst>
              <a:ext uri="{BEBA8EAE-BF5A-486C-A8C5-ECC9F3942E4B}">
                <a14:imgProps xmlns:a14="http://schemas.microsoft.com/office/drawing/2010/main">
                  <a14:imgLayer r:embed="rId4">
                    <a14:imgEffect>
                      <a14:artisticMarker/>
                    </a14:imgEffect>
                    <a14:imgEffect>
                      <a14:brightnessContrast bright="-60000"/>
                    </a14:imgEffect>
                  </a14:imgLayer>
                </a14:imgProps>
              </a:ext>
              <a:ext uri="{28A0092B-C50C-407E-A947-70E740481C1C}">
                <a14:useLocalDpi xmlns:a14="http://schemas.microsoft.com/office/drawing/2010/main" val="0"/>
              </a:ext>
            </a:extLst>
          </a:blip>
          <a:srcRect t="-1" b="-661"/>
          <a:stretch/>
        </p:blipFill>
        <p:spPr bwMode="auto">
          <a:xfrm>
            <a:off x="0" y="-1742649"/>
            <a:ext cx="12209929" cy="870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3FC6440-0FCA-5802-B9D9-C68079A168EF}"/>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338E59BD-CC5C-2A8B-3E64-EF175E91AF8F}"/>
              </a:ext>
            </a:extLst>
          </p:cNvPr>
          <p:cNvSpPr txBox="1"/>
          <p:nvPr/>
        </p:nvSpPr>
        <p:spPr>
          <a:xfrm>
            <a:off x="2360328" y="578191"/>
            <a:ext cx="7276956"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thay đổi cơ cấu xã hội và giai cấp </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158087B9-6473-06E8-BF1A-3D0A482AD291}"/>
              </a:ext>
            </a:extLst>
          </p:cNvPr>
          <p:cNvSpPr txBox="1"/>
          <p:nvPr/>
        </p:nvSpPr>
        <p:spPr>
          <a:xfrm>
            <a:off x="3366039" y="1790477"/>
            <a:ext cx="5493683" cy="553998"/>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 </a:t>
            </a: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Tư sản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và </a:t>
            </a: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Công nhân</a:t>
            </a:r>
            <a:endParaRPr lang="en-US"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5872D498-A3B9-4F43-1ED6-49307C5FDDE5}"/>
              </a:ext>
            </a:extLst>
          </p:cNvPr>
          <p:cNvSpPr txBox="1"/>
          <p:nvPr/>
        </p:nvSpPr>
        <p:spPr>
          <a:xfrm>
            <a:off x="1054623" y="2446847"/>
            <a:ext cx="9888366" cy="1938992"/>
          </a:xfrm>
          <a:prstGeom prst="rect">
            <a:avLst/>
          </a:prstGeom>
          <a:noFill/>
        </p:spPr>
        <p:txBody>
          <a:bodyPr wrap="square">
            <a:spAutoFit/>
          </a:bodyPr>
          <a:lstStyle/>
          <a:p>
            <a:pPr algn="ctr"/>
            <a:r>
              <a:rPr lang="vi-VN" sz="3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 công nhân Việt Nam phát triển nhanh chóng và đóng vai trò lãnh đạo chính trị quan trọng, trong khi giai cấp tư sản có sự phân hóa, một phần thân Pháp, phần còn lại có tinh thần dân tộc.</a:t>
            </a:r>
            <a:endParaRPr lang="en-US" sz="3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D8A6B66D-C7AB-6BDA-B477-05CCC5B01BFC}"/>
              </a:ext>
            </a:extLst>
          </p:cNvPr>
          <p:cNvSpPr txBox="1"/>
          <p:nvPr/>
        </p:nvSpPr>
        <p:spPr>
          <a:xfrm>
            <a:off x="4151519" y="-2724470"/>
            <a:ext cx="3922725" cy="553998"/>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Tầng lớp </a:t>
            </a:r>
            <a:r>
              <a:rPr lang="vi-VN"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Tiểu tư sản</a:t>
            </a:r>
            <a:endParaRPr lang="en-US" sz="3000" b="1"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6EF359FF-4AE2-AFF4-558B-FD573E705519}"/>
              </a:ext>
            </a:extLst>
          </p:cNvPr>
          <p:cNvSpPr txBox="1"/>
          <p:nvPr/>
        </p:nvSpPr>
        <p:spPr>
          <a:xfrm>
            <a:off x="1460348" y="-1073036"/>
            <a:ext cx="9279222" cy="1015663"/>
          </a:xfrm>
          <a:prstGeom prst="rect">
            <a:avLst/>
          </a:prstGeom>
          <a:noFill/>
        </p:spPr>
        <p:txBody>
          <a:bodyPr wrap="square">
            <a:spAutoFit/>
          </a:bodyPr>
          <a:lstStyle/>
          <a:p>
            <a:pPr algn="ctr"/>
            <a:r>
              <a:rPr lang="vi-VN" sz="3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Bao gồm trí thức, viên chức, học sinh, nhạy bén và tham gia tích cực vào phong trào cách mạng.</a:t>
            </a:r>
            <a:endParaRPr lang="en-US" sz="3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84824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35FE-B13A-8E82-7106-FA75145F63C7}"/>
            </a:ext>
          </a:extLst>
        </p:cNvPr>
        <p:cNvGrpSpPr/>
        <p:nvPr/>
      </p:nvGrpSpPr>
      <p:grpSpPr>
        <a:xfrm>
          <a:off x="0" y="0"/>
          <a:ext cx="0" cy="0"/>
          <a:chOff x="0" y="0"/>
          <a:chExt cx="0" cy="0"/>
        </a:xfrm>
      </p:grpSpPr>
      <p:pic>
        <p:nvPicPr>
          <p:cNvPr id="14338" name="Picture 2" descr="Hình ảnh xưa nhất Việt Nam: thập niên 1890 - Hình ảnh Việt Nam xưa &amp; nay">
            <a:extLst>
              <a:ext uri="{FF2B5EF4-FFF2-40B4-BE49-F238E27FC236}">
                <a16:creationId xmlns:a16="http://schemas.microsoft.com/office/drawing/2014/main" id="{11B86692-D2EF-C8C3-DA83-86FEEF91A37A}"/>
              </a:ext>
            </a:extLst>
          </p:cNvPr>
          <p:cNvPicPr>
            <a:picLocks noChangeAspect="1" noChangeArrowheads="1"/>
          </p:cNvPicPr>
          <p:nvPr/>
        </p:nvPicPr>
        <p:blipFill rotWithShape="1">
          <a:blip r:embed="rId2">
            <a:duotone>
              <a:prstClr val="black"/>
              <a:schemeClr val="accent2">
                <a:lumMod val="20000"/>
                <a:lumOff val="80000"/>
                <a:tint val="45000"/>
                <a:satMod val="400000"/>
              </a:schemeClr>
            </a:duotone>
            <a:extLst>
              <a:ext uri="{28A0092B-C50C-407E-A947-70E740481C1C}">
                <a14:useLocalDpi xmlns:a14="http://schemas.microsoft.com/office/drawing/2010/main" val="0"/>
              </a:ext>
            </a:extLst>
          </a:blip>
          <a:srcRect l="1864" t="27626" r="1864" b="113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A94DD45-0221-872E-FFDE-C2199C36482F}"/>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sp>
        <p:nvSpPr>
          <p:cNvPr id="20" name="TextBox 19">
            <a:extLst>
              <a:ext uri="{FF2B5EF4-FFF2-40B4-BE49-F238E27FC236}">
                <a16:creationId xmlns:a16="http://schemas.microsoft.com/office/drawing/2014/main" id="{AB45B9EB-1654-6976-DA8D-F6047A177D97}"/>
              </a:ext>
            </a:extLst>
          </p:cNvPr>
          <p:cNvSpPr txBox="1"/>
          <p:nvPr/>
        </p:nvSpPr>
        <p:spPr>
          <a:xfrm>
            <a:off x="-3485345" y="2598154"/>
            <a:ext cx="3485345" cy="2785378"/>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Ái Quốc ra đi tìm đường cứu nước, qua nhiều quốc gia và cuối cùng chọn chủ nghĩa Mác - Lênin làm con đường cách mạng.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1" name="TextBox 20">
            <a:extLst>
              <a:ext uri="{FF2B5EF4-FFF2-40B4-BE49-F238E27FC236}">
                <a16:creationId xmlns:a16="http://schemas.microsoft.com/office/drawing/2014/main" id="{62D48A33-09DF-CC12-187B-B8F0FCD4BFB6}"/>
              </a:ext>
            </a:extLst>
          </p:cNvPr>
          <p:cNvSpPr txBox="1"/>
          <p:nvPr/>
        </p:nvSpPr>
        <p:spPr>
          <a:xfrm>
            <a:off x="-4837896" y="2081842"/>
            <a:ext cx="3901639" cy="477054"/>
          </a:xfrm>
          <a:prstGeom prst="rect">
            <a:avLst/>
          </a:prstGeom>
          <a:noFill/>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Ngày 5/6/1911</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2" name="TextBox 21">
            <a:extLst>
              <a:ext uri="{FF2B5EF4-FFF2-40B4-BE49-F238E27FC236}">
                <a16:creationId xmlns:a16="http://schemas.microsoft.com/office/drawing/2014/main" id="{B2FC944E-CCD1-1938-3126-A3D2FB43D0DB}"/>
              </a:ext>
            </a:extLst>
          </p:cNvPr>
          <p:cNvSpPr txBox="1"/>
          <p:nvPr/>
        </p:nvSpPr>
        <p:spPr>
          <a:xfrm>
            <a:off x="12606877" y="2598154"/>
            <a:ext cx="3680068" cy="3554819"/>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Ái Quốc gia nhập Đảng Cộng sản Pháp, hoạt động để tố cáo tội ác thực dân Pháp và phát triển tư tưởng cách mạng vô sản, dần chuẩn bị cho sự ra đời của Đảng Cộng sản Việt Nam.</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3" name="TextBox 22">
            <a:extLst>
              <a:ext uri="{FF2B5EF4-FFF2-40B4-BE49-F238E27FC236}">
                <a16:creationId xmlns:a16="http://schemas.microsoft.com/office/drawing/2014/main" id="{E9EF35B3-931A-9999-1E52-3633EA538B0A}"/>
              </a:ext>
            </a:extLst>
          </p:cNvPr>
          <p:cNvSpPr txBox="1"/>
          <p:nvPr/>
        </p:nvSpPr>
        <p:spPr>
          <a:xfrm>
            <a:off x="13464931" y="2121100"/>
            <a:ext cx="3901639" cy="477054"/>
          </a:xfrm>
          <a:prstGeom prst="rect">
            <a:avLst/>
          </a:prstGeom>
          <a:noFill/>
        </p:spPr>
        <p:txBody>
          <a:bodyPr wrap="square">
            <a:spAutoFit/>
          </a:bodyPr>
          <a:lstStyle/>
          <a:p>
            <a:pPr algn="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Năm 1920</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14340" name="Picture 4" descr="Đảng Cộng sản Việt Nam – Wikipedia tiếng Việt">
            <a:extLst>
              <a:ext uri="{FF2B5EF4-FFF2-40B4-BE49-F238E27FC236}">
                <a16:creationId xmlns:a16="http://schemas.microsoft.com/office/drawing/2014/main" id="{58EB03E9-82B7-4B4D-75C0-DC8A4D1BB651}"/>
              </a:ext>
            </a:extLst>
          </p:cNvPr>
          <p:cNvPicPr>
            <a:picLocks noChangeAspect="1" noChangeArrowheads="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3000572" y="10833240"/>
            <a:ext cx="969692" cy="8771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A7B4D69-5764-8AB1-4CD8-C78A9E44CD62}"/>
              </a:ext>
            </a:extLst>
          </p:cNvPr>
          <p:cNvSpPr txBox="1"/>
          <p:nvPr/>
        </p:nvSpPr>
        <p:spPr>
          <a:xfrm>
            <a:off x="3846964" y="10833240"/>
            <a:ext cx="7276956" cy="830997"/>
          </a:xfrm>
          <a:prstGeom prst="rect">
            <a:avLst/>
          </a:prstGeom>
          <a:noFill/>
        </p:spPr>
        <p:txBody>
          <a:bodyPr wrap="square">
            <a:spAutoFit/>
          </a:bodyPr>
          <a:lstStyle/>
          <a:p>
            <a:r>
              <a:rPr lang="vi-VN" sz="24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Nguyễn Ái Quốc và sự ra đời của</a:t>
            </a:r>
          </a:p>
          <a:p>
            <a:r>
              <a:rPr lang="vi-VN" sz="24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Đảng Cộng sản Việt Nam</a:t>
            </a:r>
            <a:endParaRPr lang="en-US" sz="24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pic>
        <p:nvPicPr>
          <p:cNvPr id="15" name="Picture 14">
            <a:extLst>
              <a:ext uri="{FF2B5EF4-FFF2-40B4-BE49-F238E27FC236}">
                <a16:creationId xmlns:a16="http://schemas.microsoft.com/office/drawing/2014/main" id="{9C66A742-FEF8-B92E-6347-1E760DD3993F}"/>
              </a:ext>
            </a:extLst>
          </p:cNvPr>
          <p:cNvPicPr>
            <a:picLocks noChangeAspect="1"/>
          </p:cNvPicPr>
          <p:nvPr/>
        </p:nvPicPr>
        <p:blipFill>
          <a:blip r:embed="rId5">
            <a:duotone>
              <a:prstClr val="black"/>
              <a:schemeClr val="accent2">
                <a:lumMod val="40000"/>
                <a:lumOff val="60000"/>
                <a:tint val="45000"/>
                <a:satMod val="400000"/>
              </a:schemeClr>
            </a:duotone>
          </a:blip>
          <a:stretch>
            <a:fillRect/>
          </a:stretch>
        </p:blipFill>
        <p:spPr>
          <a:xfrm>
            <a:off x="4315350" y="9445153"/>
            <a:ext cx="3561299" cy="5089799"/>
          </a:xfrm>
          <a:prstGeom prst="rect">
            <a:avLst/>
          </a:prstGeom>
        </p:spPr>
      </p:pic>
    </p:spTree>
    <p:extLst>
      <p:ext uri="{BB962C8B-B14F-4D97-AF65-F5344CB8AC3E}">
        <p14:creationId xmlns:p14="http://schemas.microsoft.com/office/powerpoint/2010/main" val="653813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256A7-1AB7-5F59-BD27-B33134A97955}"/>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BB9DD082-E498-E390-4CE2-0992B64CC95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Marker/>
                    </a14:imgEffect>
                    <a14:imgEffect>
                      <a14:brightnessContrast bright="-19000"/>
                    </a14:imgEffect>
                  </a14:imgLayer>
                </a14:imgProps>
              </a:ext>
              <a:ext uri="{28A0092B-C50C-407E-A947-70E740481C1C}">
                <a14:useLocalDpi xmlns:a14="http://schemas.microsoft.com/office/drawing/2010/main" val="0"/>
              </a:ext>
            </a:extLst>
          </a:blip>
          <a:srcRect/>
          <a:stretch>
            <a:fillRect/>
          </a:stretch>
        </p:blipFill>
        <p:spPr bwMode="auto">
          <a:xfrm>
            <a:off x="-175696" y="-297612"/>
            <a:ext cx="12540343" cy="74532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7ACCA6-37D2-40EC-F32D-37A5F76FE624}"/>
              </a:ext>
            </a:extLst>
          </p:cNvPr>
          <p:cNvSpPr txBox="1"/>
          <p:nvPr/>
        </p:nvSpPr>
        <p:spPr>
          <a:xfrm rot="20694422">
            <a:off x="1479207" y="2461272"/>
            <a:ext cx="9165812" cy="584775"/>
          </a:xfrm>
          <a:prstGeom prst="rect">
            <a:avLst/>
          </a:prstGeom>
          <a:noFill/>
        </p:spPr>
        <p:txBody>
          <a:bodyPr wrap="square">
            <a:spAutoFit/>
          </a:bodyPr>
          <a:lstStyle/>
          <a:p>
            <a:pPr algn="ctr"/>
            <a:r>
              <a:rPr lang="vi-VN" sz="3200" i="1">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Ảnh Hưởng Của </a:t>
            </a:r>
            <a:r>
              <a:rPr lang="vi-VN" sz="32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Lịch Sử và Văn Hóa Dân Tộc</a:t>
            </a:r>
            <a:endParaRPr lang="en-US" sz="32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F3FB5B85-608E-2149-D90E-804DCEB52042}"/>
              </a:ext>
            </a:extLst>
          </p:cNvPr>
          <p:cNvSpPr txBox="1"/>
          <p:nvPr/>
        </p:nvSpPr>
        <p:spPr>
          <a:xfrm rot="20694422">
            <a:off x="1003712" y="3013500"/>
            <a:ext cx="10453309" cy="830997"/>
          </a:xfrm>
          <a:prstGeom prst="rect">
            <a:avLst/>
          </a:prstGeom>
          <a:noFill/>
        </p:spPr>
        <p:txBody>
          <a:bodyPr wrap="square">
            <a:spAutoFit/>
          </a:bodyPr>
          <a:lstStyle/>
          <a:p>
            <a:pPr algn="ctr"/>
            <a:r>
              <a:rPr lang="vi-VN" sz="4800" b="1">
                <a:ln w="6600">
                  <a:solidFill>
                    <a:schemeClr val="accent2"/>
                  </a:solidFill>
                  <a:prstDash val="solid"/>
                </a:ln>
                <a:solidFill>
                  <a:srgbClr val="FFFFFF"/>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4800" b="1">
              <a:ln w="6600">
                <a:solidFill>
                  <a:schemeClr val="accent2"/>
                </a:solidFill>
                <a:prstDash val="solid"/>
              </a:ln>
              <a:solidFill>
                <a:srgbClr val="FFFFFF"/>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8" name="TextBox 7">
            <a:extLst>
              <a:ext uri="{FF2B5EF4-FFF2-40B4-BE49-F238E27FC236}">
                <a16:creationId xmlns:a16="http://schemas.microsoft.com/office/drawing/2014/main" id="{B99C2F24-7711-17A8-F188-77F35ED370D6}"/>
              </a:ext>
            </a:extLst>
          </p:cNvPr>
          <p:cNvSpPr txBox="1"/>
          <p:nvPr/>
        </p:nvSpPr>
        <p:spPr>
          <a:xfrm rot="20694422">
            <a:off x="1471194" y="3955212"/>
            <a:ext cx="9165812" cy="523220"/>
          </a:xfrm>
          <a:prstGeom prst="rect">
            <a:avLst/>
          </a:prstGeom>
          <a:noFill/>
        </p:spPr>
        <p:txBody>
          <a:bodyPr wrap="square">
            <a:spAutoFit/>
          </a:bodyPr>
          <a:lstStyle/>
          <a:p>
            <a:pPr algn="ctr"/>
            <a:r>
              <a:rPr lang="vi-VN" sz="2800" i="1">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đến sự hình thành của </a:t>
            </a:r>
            <a:r>
              <a:rPr lang="vi-VN" sz="28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tư tưởng Hồ Chí Minh</a:t>
            </a:r>
            <a:endParaRPr lang="en-US" sz="28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endParaRPr>
          </a:p>
        </p:txBody>
      </p:sp>
      <p:sp>
        <p:nvSpPr>
          <p:cNvPr id="4" name="TextBox 3">
            <a:extLst>
              <a:ext uri="{FF2B5EF4-FFF2-40B4-BE49-F238E27FC236}">
                <a16:creationId xmlns:a16="http://schemas.microsoft.com/office/drawing/2014/main" id="{76B9FF65-76B5-FFD8-DA4F-E61CCE7E22E3}"/>
              </a:ext>
            </a:extLst>
          </p:cNvPr>
          <p:cNvSpPr txBox="1"/>
          <p:nvPr/>
        </p:nvSpPr>
        <p:spPr>
          <a:xfrm>
            <a:off x="5088388" y="484923"/>
            <a:ext cx="2012174" cy="584775"/>
          </a:xfrm>
          <a:prstGeom prst="rect">
            <a:avLst/>
          </a:prstGeom>
          <a:noFill/>
        </p:spPr>
        <p:txBody>
          <a:bodyPr wrap="square">
            <a:spAutoFit/>
          </a:bodyPr>
          <a:lstStyle/>
          <a:p>
            <a:pPr algn="ctr"/>
            <a:r>
              <a:rPr lang="vi-VN"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Nhóm 2</a:t>
            </a:r>
            <a:endParaRPr lang="en-US"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22FBA3AE-7BB9-77F5-736F-F74D0774E2D5}"/>
              </a:ext>
            </a:extLst>
          </p:cNvPr>
          <p:cNvSpPr txBox="1"/>
          <p:nvPr/>
        </p:nvSpPr>
        <p:spPr>
          <a:xfrm>
            <a:off x="5952993" y="-873716"/>
            <a:ext cx="2873734" cy="584775"/>
          </a:xfrm>
          <a:prstGeom prst="rect">
            <a:avLst/>
          </a:prstGeom>
          <a:noFill/>
        </p:spPr>
        <p:txBody>
          <a:bodyPr wrap="square">
            <a:spAutoFit/>
          </a:bodyPr>
          <a:lstStyle/>
          <a:p>
            <a:r>
              <a:rPr lang="vi-VN" sz="32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a:t>
            </a:r>
            <a:r>
              <a:rPr lang="vi-VN"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Thành viên</a:t>
            </a:r>
            <a:endParaRPr lang="en-US"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2" name="Straight Connector 1">
            <a:extLst>
              <a:ext uri="{FF2B5EF4-FFF2-40B4-BE49-F238E27FC236}">
                <a16:creationId xmlns:a16="http://schemas.microsoft.com/office/drawing/2014/main" id="{E92E9B4A-41FB-4103-4754-7D2A648B3092}"/>
              </a:ext>
            </a:extLst>
          </p:cNvPr>
          <p:cNvCxnSpPr>
            <a:cxnSpLocks/>
            <a:stCxn id="3" idx="4"/>
            <a:endCxn id="9" idx="0"/>
          </p:cNvCxnSpPr>
          <p:nvPr/>
        </p:nvCxnSpPr>
        <p:spPr>
          <a:xfrm>
            <a:off x="539977" y="7830337"/>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2A7FA587-B4D5-8153-432F-5023E341B938}"/>
              </a:ext>
            </a:extLst>
          </p:cNvPr>
          <p:cNvSpPr/>
          <p:nvPr/>
        </p:nvSpPr>
        <p:spPr>
          <a:xfrm>
            <a:off x="444727" y="7639837"/>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09D198-C78B-7965-65EC-EA33C94C8426}"/>
              </a:ext>
            </a:extLst>
          </p:cNvPr>
          <p:cNvSpPr/>
          <p:nvPr/>
        </p:nvSpPr>
        <p:spPr>
          <a:xfrm>
            <a:off x="444727" y="8495529"/>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EC173BD-9B07-7B4C-A95B-C9150ABD591D}"/>
              </a:ext>
            </a:extLst>
          </p:cNvPr>
          <p:cNvCxnSpPr>
            <a:cxnSpLocks/>
            <a:stCxn id="9" idx="4"/>
            <a:endCxn id="11" idx="0"/>
          </p:cNvCxnSpPr>
          <p:nvPr/>
        </p:nvCxnSpPr>
        <p:spPr>
          <a:xfrm>
            <a:off x="539977" y="8686029"/>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6AEC6205-7FA3-526D-991E-6C0CA5AB9CB7}"/>
              </a:ext>
            </a:extLst>
          </p:cNvPr>
          <p:cNvSpPr/>
          <p:nvPr/>
        </p:nvSpPr>
        <p:spPr>
          <a:xfrm>
            <a:off x="444727" y="8994424"/>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A18FD66-EA10-CA44-9BA1-5FD840C5CADE}"/>
              </a:ext>
            </a:extLst>
          </p:cNvPr>
          <p:cNvSpPr txBox="1"/>
          <p:nvPr/>
        </p:nvSpPr>
        <p:spPr>
          <a:xfrm>
            <a:off x="1075817" y="7316216"/>
            <a:ext cx="5648065" cy="830997"/>
          </a:xfrm>
          <a:prstGeom prst="rect">
            <a:avLst/>
          </a:prstGeom>
          <a:noFill/>
        </p:spPr>
        <p:txBody>
          <a:bodyPr wrap="square">
            <a:spAutoFit/>
          </a:bodyPr>
          <a:lstStyle/>
          <a:p>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ác sự kiện lịch sử của VN giai đoạn</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a:p>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cuối thế kỷ XIX đầu thế kỷ XX</a:t>
            </a:r>
            <a:endParaRPr lang="en-US"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0D7DCD1B-E1DF-EACE-F7B7-93BABF5DC7AD}"/>
              </a:ext>
            </a:extLst>
          </p:cNvPr>
          <p:cNvSpPr txBox="1"/>
          <p:nvPr/>
        </p:nvSpPr>
        <p:spPr>
          <a:xfrm>
            <a:off x="1353520" y="8359946"/>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Từ Phùng Việt Anh</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4008567</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67PM1</a:t>
            </a:r>
          </a:p>
        </p:txBody>
      </p:sp>
      <p:sp>
        <p:nvSpPr>
          <p:cNvPr id="14" name="TextBox 13">
            <a:extLst>
              <a:ext uri="{FF2B5EF4-FFF2-40B4-BE49-F238E27FC236}">
                <a16:creationId xmlns:a16="http://schemas.microsoft.com/office/drawing/2014/main" id="{36DD35E5-893F-4538-9356-BD258A26B527}"/>
              </a:ext>
            </a:extLst>
          </p:cNvPr>
          <p:cNvSpPr txBox="1"/>
          <p:nvPr/>
        </p:nvSpPr>
        <p:spPr>
          <a:xfrm>
            <a:off x="1861220" y="8858842"/>
            <a:ext cx="5015827"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Bùi Thái Bảo</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0001567</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67PM2</a:t>
            </a:r>
          </a:p>
        </p:txBody>
      </p:sp>
      <p:cxnSp>
        <p:nvCxnSpPr>
          <p:cNvPr id="15" name="Straight Connector 14">
            <a:extLst>
              <a:ext uri="{FF2B5EF4-FFF2-40B4-BE49-F238E27FC236}">
                <a16:creationId xmlns:a16="http://schemas.microsoft.com/office/drawing/2014/main" id="{CADA7C2E-5774-ABBB-D98A-F757AD1D3525}"/>
              </a:ext>
            </a:extLst>
          </p:cNvPr>
          <p:cNvCxnSpPr>
            <a:cxnSpLocks/>
            <a:stCxn id="11" idx="4"/>
            <a:endCxn id="17" idx="0"/>
          </p:cNvCxnSpPr>
          <p:nvPr/>
        </p:nvCxnSpPr>
        <p:spPr>
          <a:xfrm>
            <a:off x="539977" y="9184924"/>
            <a:ext cx="0" cy="31126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1A28004-32FF-4ADC-973D-E041F2167BD7}"/>
              </a:ext>
            </a:extLst>
          </p:cNvPr>
          <p:cNvCxnSpPr>
            <a:cxnSpLocks/>
            <a:stCxn id="20" idx="2"/>
            <a:endCxn id="17" idx="6"/>
          </p:cNvCxnSpPr>
          <p:nvPr/>
        </p:nvCxnSpPr>
        <p:spPr>
          <a:xfrm flipH="1">
            <a:off x="601091" y="9557301"/>
            <a:ext cx="5304409"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DF665F72-A984-86A2-5F38-ED03FE581ADC}"/>
              </a:ext>
            </a:extLst>
          </p:cNvPr>
          <p:cNvSpPr/>
          <p:nvPr/>
        </p:nvSpPr>
        <p:spPr>
          <a:xfrm>
            <a:off x="478863" y="9496187"/>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AEE90BB-C690-CAA9-68F5-9D251ECE7EFF}"/>
              </a:ext>
            </a:extLst>
          </p:cNvPr>
          <p:cNvSpPr txBox="1"/>
          <p:nvPr/>
        </p:nvSpPr>
        <p:spPr>
          <a:xfrm>
            <a:off x="7671815" y="9172055"/>
            <a:ext cx="6141560" cy="830997"/>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Ảnh hưởng của các sự kiện lịch sử</a:t>
            </a:r>
          </a:p>
          <a:p>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đến sự hình thành và phát triển TT HCM</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19" name="Straight Connector 18">
            <a:extLst>
              <a:ext uri="{FF2B5EF4-FFF2-40B4-BE49-F238E27FC236}">
                <a16:creationId xmlns:a16="http://schemas.microsoft.com/office/drawing/2014/main" id="{73E57412-9943-0209-94E7-9B340A5EBF44}"/>
              </a:ext>
            </a:extLst>
          </p:cNvPr>
          <p:cNvCxnSpPr>
            <a:cxnSpLocks/>
            <a:stCxn id="20" idx="4"/>
            <a:endCxn id="21" idx="0"/>
          </p:cNvCxnSpPr>
          <p:nvPr/>
        </p:nvCxnSpPr>
        <p:spPr>
          <a:xfrm>
            <a:off x="6000750" y="9652551"/>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F7B12404-77A0-6CB1-281D-213C6E256A1D}"/>
              </a:ext>
            </a:extLst>
          </p:cNvPr>
          <p:cNvSpPr/>
          <p:nvPr/>
        </p:nvSpPr>
        <p:spPr>
          <a:xfrm>
            <a:off x="5905500" y="9462051"/>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F859966-6DC2-7096-A6B3-9A27333D2667}"/>
              </a:ext>
            </a:extLst>
          </p:cNvPr>
          <p:cNvSpPr/>
          <p:nvPr/>
        </p:nvSpPr>
        <p:spPr>
          <a:xfrm>
            <a:off x="5905500" y="10317743"/>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AAC08256-BC0E-1C56-3D52-8E83563E8373}"/>
              </a:ext>
            </a:extLst>
          </p:cNvPr>
          <p:cNvCxnSpPr>
            <a:cxnSpLocks/>
            <a:stCxn id="21" idx="4"/>
            <a:endCxn id="23" idx="0"/>
          </p:cNvCxnSpPr>
          <p:nvPr/>
        </p:nvCxnSpPr>
        <p:spPr>
          <a:xfrm>
            <a:off x="6000750" y="10508243"/>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A1494059-2B78-128F-F646-71BDB634BABA}"/>
              </a:ext>
            </a:extLst>
          </p:cNvPr>
          <p:cNvSpPr/>
          <p:nvPr/>
        </p:nvSpPr>
        <p:spPr>
          <a:xfrm>
            <a:off x="5905500" y="10816638"/>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2BA225C-7437-6A4D-BA5D-3148BCFD9BA0}"/>
              </a:ext>
            </a:extLst>
          </p:cNvPr>
          <p:cNvCxnSpPr>
            <a:cxnSpLocks/>
            <a:stCxn id="23" idx="4"/>
            <a:endCxn id="27" idx="0"/>
          </p:cNvCxnSpPr>
          <p:nvPr/>
        </p:nvCxnSpPr>
        <p:spPr>
          <a:xfrm>
            <a:off x="6000750" y="11007138"/>
            <a:ext cx="3225" cy="30760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967DDFDE-2385-10B3-BFAE-4954E65631CF}"/>
              </a:ext>
            </a:extLst>
          </p:cNvPr>
          <p:cNvSpPr txBox="1"/>
          <p:nvPr/>
        </p:nvSpPr>
        <p:spPr>
          <a:xfrm>
            <a:off x="7100562" y="10183660"/>
            <a:ext cx="6025136"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Đức Trọng – 4006467 - 67PM1</a:t>
            </a:r>
          </a:p>
        </p:txBody>
      </p:sp>
      <p:sp>
        <p:nvSpPr>
          <p:cNvPr id="26" name="TextBox 25">
            <a:extLst>
              <a:ext uri="{FF2B5EF4-FFF2-40B4-BE49-F238E27FC236}">
                <a16:creationId xmlns:a16="http://schemas.microsoft.com/office/drawing/2014/main" id="{E28D6528-1C17-8C39-5B15-4C3552A8DEAC}"/>
              </a:ext>
            </a:extLst>
          </p:cNvPr>
          <p:cNvSpPr txBox="1"/>
          <p:nvPr/>
        </p:nvSpPr>
        <p:spPr>
          <a:xfrm>
            <a:off x="6617605" y="10675104"/>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Đức Chí – 0002767 - 67PM2</a:t>
            </a:r>
          </a:p>
        </p:txBody>
      </p:sp>
      <p:sp>
        <p:nvSpPr>
          <p:cNvPr id="27" name="Oval 26">
            <a:extLst>
              <a:ext uri="{FF2B5EF4-FFF2-40B4-BE49-F238E27FC236}">
                <a16:creationId xmlns:a16="http://schemas.microsoft.com/office/drawing/2014/main" id="{59243222-3354-B2F2-0E25-3430EC23B4EB}"/>
              </a:ext>
            </a:extLst>
          </p:cNvPr>
          <p:cNvSpPr/>
          <p:nvPr/>
        </p:nvSpPr>
        <p:spPr>
          <a:xfrm>
            <a:off x="5908725" y="1131474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4D9DAB31-0BD5-5F97-5E96-33E64A28257F}"/>
              </a:ext>
            </a:extLst>
          </p:cNvPr>
          <p:cNvCxnSpPr>
            <a:cxnSpLocks/>
            <a:stCxn id="27" idx="4"/>
            <a:endCxn id="29" idx="0"/>
          </p:cNvCxnSpPr>
          <p:nvPr/>
        </p:nvCxnSpPr>
        <p:spPr>
          <a:xfrm flipH="1">
            <a:off x="6001573" y="11505246"/>
            <a:ext cx="2402" cy="25682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36C85776-3DEB-D4FD-860E-F06A49C821DC}"/>
              </a:ext>
            </a:extLst>
          </p:cNvPr>
          <p:cNvSpPr/>
          <p:nvPr/>
        </p:nvSpPr>
        <p:spPr>
          <a:xfrm>
            <a:off x="5940459" y="11762069"/>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EC3E7F0-F933-B378-FA78-B0DEA7522626}"/>
              </a:ext>
            </a:extLst>
          </p:cNvPr>
          <p:cNvSpPr txBox="1"/>
          <p:nvPr/>
        </p:nvSpPr>
        <p:spPr>
          <a:xfrm>
            <a:off x="6160339" y="11192127"/>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Phạm Ngọc Đức – 0288767 - 67PM2</a:t>
            </a:r>
          </a:p>
        </p:txBody>
      </p:sp>
      <p:cxnSp>
        <p:nvCxnSpPr>
          <p:cNvPr id="31" name="Straight Connector 30">
            <a:extLst>
              <a:ext uri="{FF2B5EF4-FFF2-40B4-BE49-F238E27FC236}">
                <a16:creationId xmlns:a16="http://schemas.microsoft.com/office/drawing/2014/main" id="{662AFC91-DF97-FC77-2760-BB1CEAC69CC3}"/>
              </a:ext>
            </a:extLst>
          </p:cNvPr>
          <p:cNvCxnSpPr>
            <a:cxnSpLocks/>
            <a:stCxn id="29" idx="2"/>
            <a:endCxn id="1024" idx="6"/>
          </p:cNvCxnSpPr>
          <p:nvPr/>
        </p:nvCxnSpPr>
        <p:spPr>
          <a:xfrm flipH="1">
            <a:off x="502115" y="11823183"/>
            <a:ext cx="5438344"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24" name="Oval 1023">
            <a:extLst>
              <a:ext uri="{FF2B5EF4-FFF2-40B4-BE49-F238E27FC236}">
                <a16:creationId xmlns:a16="http://schemas.microsoft.com/office/drawing/2014/main" id="{01086310-8B44-8D42-2215-C7EEEF87A128}"/>
              </a:ext>
            </a:extLst>
          </p:cNvPr>
          <p:cNvSpPr/>
          <p:nvPr/>
        </p:nvSpPr>
        <p:spPr>
          <a:xfrm>
            <a:off x="379887" y="11762069"/>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 name="Straight Connector 1024">
            <a:extLst>
              <a:ext uri="{FF2B5EF4-FFF2-40B4-BE49-F238E27FC236}">
                <a16:creationId xmlns:a16="http://schemas.microsoft.com/office/drawing/2014/main" id="{488B32E2-B877-EA7B-8CFC-7FB84AA8871E}"/>
              </a:ext>
            </a:extLst>
          </p:cNvPr>
          <p:cNvCxnSpPr>
            <a:cxnSpLocks/>
            <a:stCxn id="1027" idx="4"/>
            <a:endCxn id="1028" idx="0"/>
          </p:cNvCxnSpPr>
          <p:nvPr/>
        </p:nvCxnSpPr>
        <p:spPr>
          <a:xfrm>
            <a:off x="441001" y="14181013"/>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27" name="Oval 1026">
            <a:extLst>
              <a:ext uri="{FF2B5EF4-FFF2-40B4-BE49-F238E27FC236}">
                <a16:creationId xmlns:a16="http://schemas.microsoft.com/office/drawing/2014/main" id="{40F32BA9-85EA-F81A-ACF7-612065F79714}"/>
              </a:ext>
            </a:extLst>
          </p:cNvPr>
          <p:cNvSpPr/>
          <p:nvPr/>
        </p:nvSpPr>
        <p:spPr>
          <a:xfrm>
            <a:off x="345751" y="13990513"/>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val 1027">
            <a:extLst>
              <a:ext uri="{FF2B5EF4-FFF2-40B4-BE49-F238E27FC236}">
                <a16:creationId xmlns:a16="http://schemas.microsoft.com/office/drawing/2014/main" id="{BEBDB773-DBE3-0A99-DB8E-9A038A484DE5}"/>
              </a:ext>
            </a:extLst>
          </p:cNvPr>
          <p:cNvSpPr/>
          <p:nvPr/>
        </p:nvSpPr>
        <p:spPr>
          <a:xfrm>
            <a:off x="345751" y="14846205"/>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9" name="Straight Connector 1028">
            <a:extLst>
              <a:ext uri="{FF2B5EF4-FFF2-40B4-BE49-F238E27FC236}">
                <a16:creationId xmlns:a16="http://schemas.microsoft.com/office/drawing/2014/main" id="{DC98F302-7AF0-07B9-6D7F-7478F6DAC6AB}"/>
              </a:ext>
            </a:extLst>
          </p:cNvPr>
          <p:cNvCxnSpPr>
            <a:cxnSpLocks/>
            <a:stCxn id="1028" idx="4"/>
            <a:endCxn id="1030" idx="0"/>
          </p:cNvCxnSpPr>
          <p:nvPr/>
        </p:nvCxnSpPr>
        <p:spPr>
          <a:xfrm>
            <a:off x="441001" y="15036705"/>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30" name="Oval 1029">
            <a:extLst>
              <a:ext uri="{FF2B5EF4-FFF2-40B4-BE49-F238E27FC236}">
                <a16:creationId xmlns:a16="http://schemas.microsoft.com/office/drawing/2014/main" id="{886CAAC1-4E3A-1AEA-9F9C-32BADEDBE089}"/>
              </a:ext>
            </a:extLst>
          </p:cNvPr>
          <p:cNvSpPr/>
          <p:nvPr/>
        </p:nvSpPr>
        <p:spPr>
          <a:xfrm>
            <a:off x="345751" y="15345100"/>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3" name="Straight Connector 1032">
            <a:extLst>
              <a:ext uri="{FF2B5EF4-FFF2-40B4-BE49-F238E27FC236}">
                <a16:creationId xmlns:a16="http://schemas.microsoft.com/office/drawing/2014/main" id="{75B01900-71A0-43EC-23E7-74EAD26A4C63}"/>
              </a:ext>
            </a:extLst>
          </p:cNvPr>
          <p:cNvCxnSpPr>
            <a:cxnSpLocks/>
            <a:stCxn id="1024" idx="4"/>
            <a:endCxn id="1027" idx="0"/>
          </p:cNvCxnSpPr>
          <p:nvPr/>
        </p:nvCxnSpPr>
        <p:spPr>
          <a:xfrm>
            <a:off x="441001" y="11884297"/>
            <a:ext cx="0" cy="210621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ED9FDD00-39A5-D2BA-17CF-9389EBF13964}"/>
              </a:ext>
            </a:extLst>
          </p:cNvPr>
          <p:cNvCxnSpPr>
            <a:cxnSpLocks/>
            <a:stCxn id="1039" idx="2"/>
            <a:endCxn id="1036" idx="6"/>
          </p:cNvCxnSpPr>
          <p:nvPr/>
        </p:nvCxnSpPr>
        <p:spPr>
          <a:xfrm flipH="1">
            <a:off x="502007" y="16484474"/>
            <a:ext cx="5365631"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36" name="Oval 1035">
            <a:extLst>
              <a:ext uri="{FF2B5EF4-FFF2-40B4-BE49-F238E27FC236}">
                <a16:creationId xmlns:a16="http://schemas.microsoft.com/office/drawing/2014/main" id="{81D95EBA-B71F-7F96-C4A6-1384E942C081}"/>
              </a:ext>
            </a:extLst>
          </p:cNvPr>
          <p:cNvSpPr/>
          <p:nvPr/>
        </p:nvSpPr>
        <p:spPr>
          <a:xfrm>
            <a:off x="379779" y="16423360"/>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8" name="Straight Connector 1037">
            <a:extLst>
              <a:ext uri="{FF2B5EF4-FFF2-40B4-BE49-F238E27FC236}">
                <a16:creationId xmlns:a16="http://schemas.microsoft.com/office/drawing/2014/main" id="{F44F8E89-C6A7-A4B6-BE58-0C7E7B1EC295}"/>
              </a:ext>
            </a:extLst>
          </p:cNvPr>
          <p:cNvCxnSpPr>
            <a:cxnSpLocks/>
            <a:stCxn id="1039" idx="4"/>
            <a:endCxn id="1040" idx="0"/>
          </p:cNvCxnSpPr>
          <p:nvPr/>
        </p:nvCxnSpPr>
        <p:spPr>
          <a:xfrm>
            <a:off x="5962888" y="16579724"/>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39" name="Oval 1038">
            <a:extLst>
              <a:ext uri="{FF2B5EF4-FFF2-40B4-BE49-F238E27FC236}">
                <a16:creationId xmlns:a16="http://schemas.microsoft.com/office/drawing/2014/main" id="{75931A13-B961-3B63-BB26-63EAAD721438}"/>
              </a:ext>
            </a:extLst>
          </p:cNvPr>
          <p:cNvSpPr/>
          <p:nvPr/>
        </p:nvSpPr>
        <p:spPr>
          <a:xfrm>
            <a:off x="5867638" y="16389224"/>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EABEDE1A-07AC-1AB0-4193-CD73F946799B}"/>
              </a:ext>
            </a:extLst>
          </p:cNvPr>
          <p:cNvSpPr/>
          <p:nvPr/>
        </p:nvSpPr>
        <p:spPr>
          <a:xfrm>
            <a:off x="5867638" y="1724491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1" name="Straight Connector 1040">
            <a:extLst>
              <a:ext uri="{FF2B5EF4-FFF2-40B4-BE49-F238E27FC236}">
                <a16:creationId xmlns:a16="http://schemas.microsoft.com/office/drawing/2014/main" id="{7ABC3779-21A9-AD9A-A050-10BE04B70398}"/>
              </a:ext>
            </a:extLst>
          </p:cNvPr>
          <p:cNvCxnSpPr>
            <a:cxnSpLocks/>
            <a:stCxn id="1040" idx="4"/>
            <a:endCxn id="1042" idx="0"/>
          </p:cNvCxnSpPr>
          <p:nvPr/>
        </p:nvCxnSpPr>
        <p:spPr>
          <a:xfrm>
            <a:off x="5962888" y="17435416"/>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42" name="Oval 1041">
            <a:extLst>
              <a:ext uri="{FF2B5EF4-FFF2-40B4-BE49-F238E27FC236}">
                <a16:creationId xmlns:a16="http://schemas.microsoft.com/office/drawing/2014/main" id="{56E107CC-631E-2A9F-B7A8-9094CECD4E5C}"/>
              </a:ext>
            </a:extLst>
          </p:cNvPr>
          <p:cNvSpPr/>
          <p:nvPr/>
        </p:nvSpPr>
        <p:spPr>
          <a:xfrm>
            <a:off x="5867638" y="17743811"/>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3" name="Straight Connector 1042">
            <a:extLst>
              <a:ext uri="{FF2B5EF4-FFF2-40B4-BE49-F238E27FC236}">
                <a16:creationId xmlns:a16="http://schemas.microsoft.com/office/drawing/2014/main" id="{F48387AF-D6F0-C2D6-F945-D36640B83133}"/>
              </a:ext>
            </a:extLst>
          </p:cNvPr>
          <p:cNvCxnSpPr>
            <a:cxnSpLocks/>
            <a:stCxn id="1042" idx="4"/>
            <a:endCxn id="1046" idx="0"/>
          </p:cNvCxnSpPr>
          <p:nvPr/>
        </p:nvCxnSpPr>
        <p:spPr>
          <a:xfrm>
            <a:off x="5962888" y="17934311"/>
            <a:ext cx="3225" cy="250883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46" name="Oval 1045">
            <a:extLst>
              <a:ext uri="{FF2B5EF4-FFF2-40B4-BE49-F238E27FC236}">
                <a16:creationId xmlns:a16="http://schemas.microsoft.com/office/drawing/2014/main" id="{4E9370E1-6CF2-8B40-264C-CE699B373827}"/>
              </a:ext>
            </a:extLst>
          </p:cNvPr>
          <p:cNvSpPr/>
          <p:nvPr/>
        </p:nvSpPr>
        <p:spPr>
          <a:xfrm>
            <a:off x="5870863" y="20443141"/>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Connector 1046">
            <a:extLst>
              <a:ext uri="{FF2B5EF4-FFF2-40B4-BE49-F238E27FC236}">
                <a16:creationId xmlns:a16="http://schemas.microsoft.com/office/drawing/2014/main" id="{DCAC507B-4C56-37EE-70AF-65A20B95CD05}"/>
              </a:ext>
            </a:extLst>
          </p:cNvPr>
          <p:cNvCxnSpPr>
            <a:cxnSpLocks/>
            <a:stCxn id="1030" idx="4"/>
            <a:endCxn id="1036" idx="0"/>
          </p:cNvCxnSpPr>
          <p:nvPr/>
        </p:nvCxnSpPr>
        <p:spPr>
          <a:xfrm flipH="1">
            <a:off x="440893" y="15535600"/>
            <a:ext cx="108" cy="887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8876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73F90-F491-B490-0239-A9235B9CE65D}"/>
            </a:ext>
          </a:extLst>
        </p:cNvPr>
        <p:cNvGrpSpPr/>
        <p:nvPr/>
      </p:nvGrpSpPr>
      <p:grpSpPr>
        <a:xfrm>
          <a:off x="0" y="0"/>
          <a:ext cx="0" cy="0"/>
          <a:chOff x="0" y="0"/>
          <a:chExt cx="0" cy="0"/>
        </a:xfrm>
      </p:grpSpPr>
      <p:pic>
        <p:nvPicPr>
          <p:cNvPr id="14338" name="Picture 2" descr="Hình ảnh xưa nhất Việt Nam: thập niên 1890 - Hình ảnh Việt Nam xưa &amp; nay">
            <a:extLst>
              <a:ext uri="{FF2B5EF4-FFF2-40B4-BE49-F238E27FC236}">
                <a16:creationId xmlns:a16="http://schemas.microsoft.com/office/drawing/2014/main" id="{60687602-876F-82E9-C5CA-B4932546D1A9}"/>
              </a:ext>
            </a:extLst>
          </p:cNvPr>
          <p:cNvPicPr>
            <a:picLocks noChangeAspect="1" noChangeArrowheads="1"/>
          </p:cNvPicPr>
          <p:nvPr/>
        </p:nvPicPr>
        <p:blipFill rotWithShape="1">
          <a:blip r:embed="rId2">
            <a:duotone>
              <a:prstClr val="black"/>
              <a:schemeClr val="accent2">
                <a:lumMod val="20000"/>
                <a:lumOff val="80000"/>
                <a:tint val="45000"/>
                <a:satMod val="400000"/>
              </a:schemeClr>
            </a:duotone>
            <a:extLst>
              <a:ext uri="{BEBA8EAE-BF5A-486C-A8C5-ECC9F3942E4B}">
                <a14:imgProps xmlns:a14="http://schemas.microsoft.com/office/drawing/2010/main">
                  <a14:imgLayer r:embed="rId3">
                    <a14:imgEffect>
                      <a14:artisticMarker size="59"/>
                    </a14:imgEffect>
                    <a14:imgEffect>
                      <a14:brightnessContrast bright="-22000"/>
                    </a14:imgEffect>
                  </a14:imgLayer>
                </a14:imgProps>
              </a:ext>
              <a:ext uri="{28A0092B-C50C-407E-A947-70E740481C1C}">
                <a14:useLocalDpi xmlns:a14="http://schemas.microsoft.com/office/drawing/2010/main" val="0"/>
              </a:ext>
            </a:extLst>
          </a:blip>
          <a:srcRect l="1864" t="29151" r="1864" b="98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9D65CB-F4FC-CE0C-4E03-CF87DEB11E88}"/>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E5FBCB40-C9F7-839F-FD66-4D7178A3AB1F}"/>
              </a:ext>
            </a:extLst>
          </p:cNvPr>
          <p:cNvSpPr txBox="1"/>
          <p:nvPr/>
        </p:nvSpPr>
        <p:spPr>
          <a:xfrm>
            <a:off x="762805" y="2598154"/>
            <a:ext cx="3485345" cy="2785378"/>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Ái Quốc ra đi tìm đường cứu nước, qua nhiều quốc gia và cuối cùng chọn chủ nghĩa Mác - Lênin làm con đường cách mạng.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5BF373D2-F19F-6386-C617-5185F354EE69}"/>
              </a:ext>
            </a:extLst>
          </p:cNvPr>
          <p:cNvSpPr txBox="1"/>
          <p:nvPr/>
        </p:nvSpPr>
        <p:spPr>
          <a:xfrm>
            <a:off x="762804" y="2081842"/>
            <a:ext cx="3901639" cy="477054"/>
          </a:xfrm>
          <a:prstGeom prst="rect">
            <a:avLst/>
          </a:prstGeom>
          <a:noFill/>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Ngày 5/6/1911</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2" name="TextBox 11">
            <a:extLst>
              <a:ext uri="{FF2B5EF4-FFF2-40B4-BE49-F238E27FC236}">
                <a16:creationId xmlns:a16="http://schemas.microsoft.com/office/drawing/2014/main" id="{521F04B3-ED5D-7906-F847-BB1DF5309216}"/>
              </a:ext>
            </a:extLst>
          </p:cNvPr>
          <p:cNvSpPr txBox="1"/>
          <p:nvPr/>
        </p:nvSpPr>
        <p:spPr>
          <a:xfrm>
            <a:off x="7749127" y="2598154"/>
            <a:ext cx="3680068" cy="3554819"/>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Ái Quốc gia nhập Đảng Cộng sản Pháp, hoạt động để tố cáo tội ác thực dân Pháp và phát triển tư tưởng cách mạng vô sản, dần chuẩn bị cho sự ra đời của Đảng Cộng sản Việt Nam.</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05187398-13BE-ABBA-3351-7299450D88C9}"/>
              </a:ext>
            </a:extLst>
          </p:cNvPr>
          <p:cNvSpPr txBox="1"/>
          <p:nvPr/>
        </p:nvSpPr>
        <p:spPr>
          <a:xfrm>
            <a:off x="7464181" y="2121100"/>
            <a:ext cx="3901639" cy="477054"/>
          </a:xfrm>
          <a:prstGeom prst="rect">
            <a:avLst/>
          </a:prstGeom>
          <a:noFill/>
        </p:spPr>
        <p:txBody>
          <a:bodyPr wrap="square">
            <a:spAutoFit/>
          </a:bodyPr>
          <a:lstStyle/>
          <a:p>
            <a:pPr algn="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Năm 1920</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ED026306-B86C-C72C-A910-F04B7824AE54}"/>
              </a:ext>
            </a:extLst>
          </p:cNvPr>
          <p:cNvSpPr txBox="1"/>
          <p:nvPr/>
        </p:nvSpPr>
        <p:spPr>
          <a:xfrm>
            <a:off x="3427142" y="830441"/>
            <a:ext cx="7276956" cy="1015663"/>
          </a:xfrm>
          <a:prstGeom prst="rect">
            <a:avLst/>
          </a:prstGeom>
          <a:noFill/>
        </p:spPr>
        <p:txBody>
          <a:bodyPr wrap="square">
            <a:spAutoFit/>
          </a:bodyPr>
          <a:lstStyle/>
          <a:p>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Nguyễn Ái Quốc và sự ra đời của</a:t>
            </a:r>
          </a:p>
          <a:p>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Đảng Cộng sản Việt Nam</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pic>
        <p:nvPicPr>
          <p:cNvPr id="8" name="Picture 4" descr="Đảng Cộng sản Việt Nam – Wikipedia tiếng Việt">
            <a:extLst>
              <a:ext uri="{FF2B5EF4-FFF2-40B4-BE49-F238E27FC236}">
                <a16:creationId xmlns:a16="http://schemas.microsoft.com/office/drawing/2014/main" id="{648F4168-DA81-65BF-D121-631C4F24F4CB}"/>
              </a:ext>
            </a:extLst>
          </p:cNvPr>
          <p:cNvPicPr>
            <a:picLocks noChangeAspect="1" noChangeArrowheads="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2019444" y="701608"/>
            <a:ext cx="1407698" cy="1273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974862-A0DB-7DAE-EC23-008E52749054}"/>
              </a:ext>
            </a:extLst>
          </p:cNvPr>
          <p:cNvPicPr>
            <a:picLocks noChangeAspect="1"/>
          </p:cNvPicPr>
          <p:nvPr/>
        </p:nvPicPr>
        <p:blipFill>
          <a:blip r:embed="rId6">
            <a:duotone>
              <a:prstClr val="black"/>
              <a:schemeClr val="accent2">
                <a:lumMod val="40000"/>
                <a:lumOff val="60000"/>
                <a:tint val="45000"/>
                <a:satMod val="400000"/>
              </a:schemeClr>
            </a:duotone>
          </a:blip>
          <a:stretch>
            <a:fillRect/>
          </a:stretch>
        </p:blipFill>
        <p:spPr>
          <a:xfrm>
            <a:off x="3523639" y="2042583"/>
            <a:ext cx="4524985" cy="6467096"/>
          </a:xfrm>
          <a:prstGeom prst="rect">
            <a:avLst/>
          </a:prstGeom>
        </p:spPr>
      </p:pic>
    </p:spTree>
    <p:extLst>
      <p:ext uri="{BB962C8B-B14F-4D97-AF65-F5344CB8AC3E}">
        <p14:creationId xmlns:p14="http://schemas.microsoft.com/office/powerpoint/2010/main" val="1572235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624E8-3539-DD23-EC24-12EA4D628D1B}"/>
            </a:ext>
          </a:extLst>
        </p:cNvPr>
        <p:cNvGrpSpPr/>
        <p:nvPr/>
      </p:nvGrpSpPr>
      <p:grpSpPr>
        <a:xfrm>
          <a:off x="0" y="0"/>
          <a:ext cx="0" cy="0"/>
          <a:chOff x="0" y="0"/>
          <a:chExt cx="0" cy="0"/>
        </a:xfrm>
      </p:grpSpPr>
      <p:pic>
        <p:nvPicPr>
          <p:cNvPr id="3" name="Picture 2" descr="Hình ảnh xưa nhất Việt Nam: thập niên 1890 - Hình ảnh Việt Nam xưa &amp; nay">
            <a:extLst>
              <a:ext uri="{FF2B5EF4-FFF2-40B4-BE49-F238E27FC236}">
                <a16:creationId xmlns:a16="http://schemas.microsoft.com/office/drawing/2014/main" id="{4EB9F602-B87C-EF2B-78B6-AC1D6AF95E22}"/>
              </a:ext>
            </a:extLst>
          </p:cNvPr>
          <p:cNvPicPr>
            <a:picLocks noChangeAspect="1" noChangeArrowheads="1"/>
          </p:cNvPicPr>
          <p:nvPr/>
        </p:nvPicPr>
        <p:blipFill rotWithShape="1">
          <a:blip r:embed="rId2">
            <a:duotone>
              <a:prstClr val="black"/>
              <a:schemeClr val="accent2">
                <a:lumMod val="20000"/>
                <a:lumOff val="80000"/>
                <a:tint val="45000"/>
                <a:satMod val="400000"/>
              </a:schemeClr>
            </a:duotone>
            <a:extLst>
              <a:ext uri="{BEBA8EAE-BF5A-486C-A8C5-ECC9F3942E4B}">
                <a14:imgProps xmlns:a14="http://schemas.microsoft.com/office/drawing/2010/main">
                  <a14:imgLayer r:embed="rId3">
                    <a14:imgEffect>
                      <a14:artisticPastelsSmooth scaling="14"/>
                    </a14:imgEffect>
                    <a14:imgEffect>
                      <a14:brightnessContrast bright="-13000"/>
                    </a14:imgEffect>
                  </a14:imgLayer>
                </a14:imgProps>
              </a:ext>
              <a:ext uri="{28A0092B-C50C-407E-A947-70E740481C1C}">
                <a14:useLocalDpi xmlns:a14="http://schemas.microsoft.com/office/drawing/2010/main" val="0"/>
              </a:ext>
            </a:extLst>
          </a:blip>
          <a:srcRect l="4655" t="30705" r="4655" b="1181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BBB37F-5AD3-86D9-68B2-2190E448B010}"/>
              </a:ext>
            </a:extLst>
          </p:cNvPr>
          <p:cNvSpPr txBox="1"/>
          <p:nvPr/>
        </p:nvSpPr>
        <p:spPr>
          <a:xfrm>
            <a:off x="-313883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FB759643-EDF0-8C48-5742-5F2625E57753}"/>
              </a:ext>
            </a:extLst>
          </p:cNvPr>
          <p:cNvSpPr txBox="1"/>
          <p:nvPr/>
        </p:nvSpPr>
        <p:spPr>
          <a:xfrm>
            <a:off x="-3516513" y="2598154"/>
            <a:ext cx="3485345" cy="2785378"/>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Ái Quốc ra đi tìm đường cứu nước, qua nhiều quốc gia và cuối cùng chọn chủ nghĩa Mác - Lênin làm con đường cách mạng.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9" name="TextBox 8">
            <a:extLst>
              <a:ext uri="{FF2B5EF4-FFF2-40B4-BE49-F238E27FC236}">
                <a16:creationId xmlns:a16="http://schemas.microsoft.com/office/drawing/2014/main" id="{CA0DD2E5-F6F9-06C8-D656-369F40C02E48}"/>
              </a:ext>
            </a:extLst>
          </p:cNvPr>
          <p:cNvSpPr txBox="1"/>
          <p:nvPr/>
        </p:nvSpPr>
        <p:spPr>
          <a:xfrm>
            <a:off x="-3901639" y="2081842"/>
            <a:ext cx="3901639" cy="477054"/>
          </a:xfrm>
          <a:prstGeom prst="rect">
            <a:avLst/>
          </a:prstGeom>
          <a:noFill/>
        </p:spPr>
        <p:txBody>
          <a:bodyPr wrap="square">
            <a:spAutoFit/>
          </a:bodyPr>
          <a:lstStyle/>
          <a:p>
            <a:pPr algn="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Ngày 5/6/1911</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3B272D2F-CEA6-2730-E108-A587AF353021}"/>
              </a:ext>
            </a:extLst>
          </p:cNvPr>
          <p:cNvSpPr txBox="1"/>
          <p:nvPr/>
        </p:nvSpPr>
        <p:spPr>
          <a:xfrm>
            <a:off x="12192000" y="2598154"/>
            <a:ext cx="3680068" cy="3554819"/>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Ái Quốc gia nhập Đảng Cộng sản Pháp, hoạt động để tố cáo tội ác thực dân Pháp và phát triển tư tưởng cách mạng vô sản, dần chuẩn bị cho sự ra đời của Đảng Cộng sản Việt Nam.</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5" name="TextBox 14">
            <a:extLst>
              <a:ext uri="{FF2B5EF4-FFF2-40B4-BE49-F238E27FC236}">
                <a16:creationId xmlns:a16="http://schemas.microsoft.com/office/drawing/2014/main" id="{500068C5-0952-F37D-D76D-1C9F844447A0}"/>
              </a:ext>
            </a:extLst>
          </p:cNvPr>
          <p:cNvSpPr txBox="1"/>
          <p:nvPr/>
        </p:nvSpPr>
        <p:spPr>
          <a:xfrm>
            <a:off x="12192000" y="2121100"/>
            <a:ext cx="3901639" cy="477054"/>
          </a:xfrm>
          <a:prstGeom prst="rect">
            <a:avLst/>
          </a:prstGeom>
          <a:noFill/>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Năm 1920</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6" name="TextBox 15">
            <a:extLst>
              <a:ext uri="{FF2B5EF4-FFF2-40B4-BE49-F238E27FC236}">
                <a16:creationId xmlns:a16="http://schemas.microsoft.com/office/drawing/2014/main" id="{2F6BF86E-349F-9B2F-85CC-56B76F1CAEF7}"/>
              </a:ext>
            </a:extLst>
          </p:cNvPr>
          <p:cNvSpPr txBox="1"/>
          <p:nvPr/>
        </p:nvSpPr>
        <p:spPr>
          <a:xfrm>
            <a:off x="3427142" y="-944037"/>
            <a:ext cx="7276956" cy="1015663"/>
          </a:xfrm>
          <a:prstGeom prst="rect">
            <a:avLst/>
          </a:prstGeom>
          <a:noFill/>
        </p:spPr>
        <p:txBody>
          <a:bodyPr wrap="square">
            <a:spAutoFit/>
          </a:bodyPr>
          <a:lstStyle/>
          <a:p>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Nguyễn Ái Quốc và sự ra đời của</a:t>
            </a:r>
          </a:p>
          <a:p>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Đảng Cộng sản Việt Nam</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pic>
        <p:nvPicPr>
          <p:cNvPr id="17" name="Picture 4" descr="Đảng Cộng sản Việt Nam – Wikipedia tiếng Việt">
            <a:extLst>
              <a:ext uri="{FF2B5EF4-FFF2-40B4-BE49-F238E27FC236}">
                <a16:creationId xmlns:a16="http://schemas.microsoft.com/office/drawing/2014/main" id="{739204AE-4CD3-91ED-74BF-F78C4D1864F8}"/>
              </a:ext>
            </a:extLst>
          </p:cNvPr>
          <p:cNvPicPr>
            <a:picLocks noChangeAspect="1" noChangeArrowheads="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2019444" y="-1273327"/>
            <a:ext cx="1407698" cy="12733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E47446C-82F6-437D-BEF7-5DE5C0C4EBA1}"/>
              </a:ext>
            </a:extLst>
          </p:cNvPr>
          <p:cNvPicPr>
            <a:picLocks noChangeAspect="1"/>
          </p:cNvPicPr>
          <p:nvPr/>
        </p:nvPicPr>
        <p:blipFill>
          <a:blip r:embed="rId6">
            <a:duotone>
              <a:prstClr val="black"/>
              <a:schemeClr val="accent2">
                <a:lumMod val="40000"/>
                <a:lumOff val="60000"/>
                <a:tint val="45000"/>
                <a:satMod val="400000"/>
              </a:schemeClr>
            </a:duotone>
          </a:blip>
          <a:stretch>
            <a:fillRect/>
          </a:stretch>
        </p:blipFill>
        <p:spPr>
          <a:xfrm>
            <a:off x="3523639" y="7052733"/>
            <a:ext cx="4524985" cy="6467096"/>
          </a:xfrm>
          <a:prstGeom prst="rect">
            <a:avLst/>
          </a:prstGeom>
        </p:spPr>
      </p:pic>
      <p:sp>
        <p:nvSpPr>
          <p:cNvPr id="19" name="TextBox 18">
            <a:extLst>
              <a:ext uri="{FF2B5EF4-FFF2-40B4-BE49-F238E27FC236}">
                <a16:creationId xmlns:a16="http://schemas.microsoft.com/office/drawing/2014/main" id="{C861397C-6AD4-DB1A-CB5B-5D09265FAA15}"/>
              </a:ext>
            </a:extLst>
          </p:cNvPr>
          <p:cNvSpPr txBox="1"/>
          <p:nvPr/>
        </p:nvSpPr>
        <p:spPr>
          <a:xfrm>
            <a:off x="1857379" y="3100799"/>
            <a:ext cx="8477242" cy="584775"/>
          </a:xfrm>
          <a:prstGeom prst="rect">
            <a:avLst/>
          </a:prstGeom>
          <a:noFill/>
        </p:spPr>
        <p:txBody>
          <a:bodyPr wrap="square">
            <a:spAutoFit/>
          </a:bodyPr>
          <a:lstStyle/>
          <a:p>
            <a:pPr algn="ctr"/>
            <a:r>
              <a:rPr lang="vi-VN"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2: Ảnh hưởng của các sự kiện lịch sử</a:t>
            </a:r>
          </a:p>
        </p:txBody>
      </p:sp>
      <p:sp>
        <p:nvSpPr>
          <p:cNvPr id="27" name="TextBox 26">
            <a:extLst>
              <a:ext uri="{FF2B5EF4-FFF2-40B4-BE49-F238E27FC236}">
                <a16:creationId xmlns:a16="http://schemas.microsoft.com/office/drawing/2014/main" id="{E21F0890-4024-B491-D37E-A800BB525CF6}"/>
              </a:ext>
            </a:extLst>
          </p:cNvPr>
          <p:cNvSpPr txBox="1"/>
          <p:nvPr/>
        </p:nvSpPr>
        <p:spPr>
          <a:xfrm>
            <a:off x="-19956460" y="929371"/>
            <a:ext cx="7926658" cy="400110"/>
          </a:xfrm>
          <a:prstGeom prst="rect">
            <a:avLst/>
          </a:prstGeom>
          <a:noFill/>
        </p:spPr>
        <p:txBody>
          <a:bodyPr wrap="square">
            <a:spAutoFit/>
          </a:bodyPr>
          <a:lstStyle/>
          <a:p>
            <a:r>
              <a:rPr lang="vi-VN"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Ảnh Hưởng của Sự Thống Trị Thực Dân</a:t>
            </a:r>
            <a:endParaRPr lang="en-US"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28" name="TextBox 27">
            <a:extLst>
              <a:ext uri="{FF2B5EF4-FFF2-40B4-BE49-F238E27FC236}">
                <a16:creationId xmlns:a16="http://schemas.microsoft.com/office/drawing/2014/main" id="{93F33AD7-F104-6A84-C84E-1E9E6DEAD47E}"/>
              </a:ext>
            </a:extLst>
          </p:cNvPr>
          <p:cNvSpPr txBox="1"/>
          <p:nvPr/>
        </p:nvSpPr>
        <p:spPr>
          <a:xfrm>
            <a:off x="-18684150" y="1206787"/>
            <a:ext cx="7926658"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Đến Tư tưởng Hồ Chí Minh</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29" name="TextBox 28">
            <a:extLst>
              <a:ext uri="{FF2B5EF4-FFF2-40B4-BE49-F238E27FC236}">
                <a16:creationId xmlns:a16="http://schemas.microsoft.com/office/drawing/2014/main" id="{E3C0DC90-5AE6-E391-1FBF-34E11D664A31}"/>
              </a:ext>
            </a:extLst>
          </p:cNvPr>
          <p:cNvSpPr txBox="1"/>
          <p:nvPr/>
        </p:nvSpPr>
        <p:spPr>
          <a:xfrm>
            <a:off x="-16518073" y="2228860"/>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Nhận Thức về Áp Bức và Con Đường Cách Mạng Mới</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0" name="TextBox 29">
            <a:extLst>
              <a:ext uri="{FF2B5EF4-FFF2-40B4-BE49-F238E27FC236}">
                <a16:creationId xmlns:a16="http://schemas.microsoft.com/office/drawing/2014/main" id="{DFDFCA95-F0D9-46A2-10CF-41A622E37C61}"/>
              </a:ext>
            </a:extLst>
          </p:cNvPr>
          <p:cNvSpPr txBox="1"/>
          <p:nvPr/>
        </p:nvSpPr>
        <p:spPr>
          <a:xfrm>
            <a:off x="-15418984" y="2867308"/>
            <a:ext cx="9322984" cy="86177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Hiểu rõ bản chất bóc lột của thực dân Pháp và tìm đến chủ nghĩa Marx-Lenin để kết hợp với lòng yêu nước.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1" name="TextBox 30">
            <a:extLst>
              <a:ext uri="{FF2B5EF4-FFF2-40B4-BE49-F238E27FC236}">
                <a16:creationId xmlns:a16="http://schemas.microsoft.com/office/drawing/2014/main" id="{DD872E76-1989-0E55-993F-74B8B9C5C23D}"/>
              </a:ext>
            </a:extLst>
          </p:cNvPr>
          <p:cNvSpPr txBox="1"/>
          <p:nvPr/>
        </p:nvSpPr>
        <p:spPr>
          <a:xfrm>
            <a:off x="-14393035" y="4020422"/>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Xác Lập Đường Lối Cách Mạng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4336" name="TextBox 14335">
            <a:extLst>
              <a:ext uri="{FF2B5EF4-FFF2-40B4-BE49-F238E27FC236}">
                <a16:creationId xmlns:a16="http://schemas.microsoft.com/office/drawing/2014/main" id="{0BD48982-AA3C-100E-EE29-4CA7910A4FBB}"/>
              </a:ext>
            </a:extLst>
          </p:cNvPr>
          <p:cNvSpPr txBox="1"/>
          <p:nvPr/>
        </p:nvSpPr>
        <p:spPr>
          <a:xfrm>
            <a:off x="-12461819" y="4658870"/>
            <a:ext cx="9322984" cy="86177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Chọn con đường cách mạng vô sản, xây dựng nền tảng dựa trên liên minh công-nông và đoàn kết quốc tế.</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104927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DD48E-7FEA-EA00-5D60-56C94F4C44DD}"/>
            </a:ext>
          </a:extLst>
        </p:cNvPr>
        <p:cNvGrpSpPr/>
        <p:nvPr/>
      </p:nvGrpSpPr>
      <p:grpSpPr>
        <a:xfrm>
          <a:off x="0" y="0"/>
          <a:ext cx="0" cy="0"/>
          <a:chOff x="0" y="0"/>
          <a:chExt cx="0" cy="0"/>
        </a:xfrm>
      </p:grpSpPr>
      <p:pic>
        <p:nvPicPr>
          <p:cNvPr id="3" name="Picture 2" descr="Hình ảnh xưa nhất Việt Nam: thập niên 1890 - Hình ảnh Việt Nam xưa &amp; nay">
            <a:extLst>
              <a:ext uri="{FF2B5EF4-FFF2-40B4-BE49-F238E27FC236}">
                <a16:creationId xmlns:a16="http://schemas.microsoft.com/office/drawing/2014/main" id="{50E88BBC-76D3-E056-1289-5B7467276CC6}"/>
              </a:ext>
            </a:extLst>
          </p:cNvPr>
          <p:cNvPicPr>
            <a:picLocks noChangeAspect="1" noChangeArrowheads="1"/>
          </p:cNvPicPr>
          <p:nvPr/>
        </p:nvPicPr>
        <p:blipFill rotWithShape="1">
          <a:blip r:embed="rId3">
            <a:duotone>
              <a:prstClr val="black"/>
              <a:schemeClr val="accent2">
                <a:lumMod val="20000"/>
                <a:lumOff val="80000"/>
                <a:tint val="45000"/>
                <a:satMod val="400000"/>
              </a:schemeClr>
            </a:duotone>
            <a:extLst>
              <a:ext uri="{BEBA8EAE-BF5A-486C-A8C5-ECC9F3942E4B}">
                <a14:imgProps xmlns:a14="http://schemas.microsoft.com/office/drawing/2010/main">
                  <a14:imgLayer r:embed="rId4">
                    <a14:imgEffect>
                      <a14:artisticPastelsSmooth scaling="100"/>
                    </a14:imgEffect>
                    <a14:imgEffect>
                      <a14:brightnessContrast bright="-40000"/>
                    </a14:imgEffect>
                  </a14:imgLayer>
                </a14:imgProps>
              </a:ext>
              <a:ext uri="{28A0092B-C50C-407E-A947-70E740481C1C}">
                <a14:useLocalDpi xmlns:a14="http://schemas.microsoft.com/office/drawing/2010/main" val="0"/>
              </a:ext>
            </a:extLst>
          </a:blip>
          <a:srcRect l="4655" t="30705" r="4655" b="1181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792082-2361-E8F9-4883-7A3E746448D5}"/>
              </a:ext>
            </a:extLst>
          </p:cNvPr>
          <p:cNvSpPr txBox="1"/>
          <p:nvPr/>
        </p:nvSpPr>
        <p:spPr>
          <a:xfrm>
            <a:off x="462366" y="929371"/>
            <a:ext cx="7926658" cy="400110"/>
          </a:xfrm>
          <a:prstGeom prst="rect">
            <a:avLst/>
          </a:prstGeom>
          <a:noFill/>
        </p:spPr>
        <p:txBody>
          <a:bodyPr wrap="square">
            <a:spAutoFit/>
          </a:bodyPr>
          <a:lstStyle/>
          <a:p>
            <a:r>
              <a:rPr lang="vi-VN"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Ảnh Hưởng của Sự Thống Trị Thực Dân</a:t>
            </a:r>
            <a:endParaRPr lang="en-US"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8" name="TextBox 7">
            <a:extLst>
              <a:ext uri="{FF2B5EF4-FFF2-40B4-BE49-F238E27FC236}">
                <a16:creationId xmlns:a16="http://schemas.microsoft.com/office/drawing/2014/main" id="{A217A041-C46B-9CF2-44CA-8C7CA18FDDA2}"/>
              </a:ext>
            </a:extLst>
          </p:cNvPr>
          <p:cNvSpPr txBox="1"/>
          <p:nvPr/>
        </p:nvSpPr>
        <p:spPr>
          <a:xfrm>
            <a:off x="443316" y="1206787"/>
            <a:ext cx="7926658"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Đến Tư tưởng Hồ Chí Minh</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23CA14D6-E37A-3787-BB26-128248B4D2C8}"/>
              </a:ext>
            </a:extLst>
          </p:cNvPr>
          <p:cNvSpPr txBox="1"/>
          <p:nvPr/>
        </p:nvSpPr>
        <p:spPr>
          <a:xfrm>
            <a:off x="786216" y="2228860"/>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Nhận Thức về Áp Bức và Con Đường Cách Mạng Mới</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6ABC2FB3-016E-D4C0-9481-6C597C34C4DC}"/>
              </a:ext>
            </a:extLst>
          </p:cNvPr>
          <p:cNvSpPr txBox="1"/>
          <p:nvPr/>
        </p:nvSpPr>
        <p:spPr>
          <a:xfrm>
            <a:off x="1116416" y="2867308"/>
            <a:ext cx="9322984" cy="86177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Hiểu rõ bản chất bóc lột của thực dân Pháp và tìm đến chủ nghĩa Marx-Lenin để kết hợp với lòng yêu nước.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2" name="TextBox 11">
            <a:extLst>
              <a:ext uri="{FF2B5EF4-FFF2-40B4-BE49-F238E27FC236}">
                <a16:creationId xmlns:a16="http://schemas.microsoft.com/office/drawing/2014/main" id="{B8BAA089-9D3F-1AF6-682F-05C8AFB708ED}"/>
              </a:ext>
            </a:extLst>
          </p:cNvPr>
          <p:cNvSpPr txBox="1"/>
          <p:nvPr/>
        </p:nvSpPr>
        <p:spPr>
          <a:xfrm>
            <a:off x="786216" y="4020422"/>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Xác Lập Đường Lối Cách Mạng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0248FC29-5CA9-2378-8395-6BA695D254F5}"/>
              </a:ext>
            </a:extLst>
          </p:cNvPr>
          <p:cNvSpPr txBox="1"/>
          <p:nvPr/>
        </p:nvSpPr>
        <p:spPr>
          <a:xfrm>
            <a:off x="1116416" y="4658870"/>
            <a:ext cx="9322984" cy="86177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Chọn con đường cách mạng vô sản, xây dựng nền tảng dựa trên liên minh công-nông và đoàn kết quốc tế.</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25" name="Picture 24">
            <a:extLst>
              <a:ext uri="{FF2B5EF4-FFF2-40B4-BE49-F238E27FC236}">
                <a16:creationId xmlns:a16="http://schemas.microsoft.com/office/drawing/2014/main" id="{F9EBFC58-DD74-4197-535A-5E032CD9EEC6}"/>
              </a:ext>
            </a:extLst>
          </p:cNvPr>
          <p:cNvPicPr>
            <a:picLocks noChangeAspect="1"/>
          </p:cNvPicPr>
          <p:nvPr/>
        </p:nvPicPr>
        <p:blipFill>
          <a:blip r:embed="rId5">
            <a:extLst>
              <a:ext uri="{BEBA8EAE-BF5A-486C-A8C5-ECC9F3942E4B}">
                <a14:imgProps xmlns:a14="http://schemas.microsoft.com/office/drawing/2010/main">
                  <a14:imgLayer r:embed="rId6">
                    <a14:imgEffect>
                      <a14:artisticPaintStrokes intensity="10"/>
                    </a14:imgEffect>
                    <a14:imgEffect>
                      <a14:brightnessContrast bright="-50000"/>
                    </a14:imgEffect>
                  </a14:imgLayer>
                </a14:imgProps>
              </a:ext>
            </a:extLst>
          </a:blip>
          <a:srcRect t="93920" b="5741"/>
          <a:stretch/>
        </p:blipFill>
        <p:spPr>
          <a:xfrm rot="5400000">
            <a:off x="-10860190" y="10814474"/>
            <a:ext cx="21674661" cy="45719"/>
          </a:xfrm>
          <a:prstGeom prst="rect">
            <a:avLst/>
          </a:prstGeom>
        </p:spPr>
      </p:pic>
      <p:sp>
        <p:nvSpPr>
          <p:cNvPr id="23" name="TextBox 22">
            <a:extLst>
              <a:ext uri="{FF2B5EF4-FFF2-40B4-BE49-F238E27FC236}">
                <a16:creationId xmlns:a16="http://schemas.microsoft.com/office/drawing/2014/main" id="{278DC2B8-D587-2490-3E97-DE800F4FA6D5}"/>
              </a:ext>
            </a:extLst>
          </p:cNvPr>
          <p:cNvSpPr txBox="1"/>
          <p:nvPr/>
        </p:nvSpPr>
        <p:spPr>
          <a:xfrm>
            <a:off x="-3424206" y="1201488"/>
            <a:ext cx="3386283"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Giai Cấp Xã Hội</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24" name="TextBox 23">
            <a:extLst>
              <a:ext uri="{FF2B5EF4-FFF2-40B4-BE49-F238E27FC236}">
                <a16:creationId xmlns:a16="http://schemas.microsoft.com/office/drawing/2014/main" id="{6E075022-E9B5-4070-1683-920A63316355}"/>
              </a:ext>
            </a:extLst>
          </p:cNvPr>
          <p:cNvSpPr txBox="1"/>
          <p:nvPr/>
        </p:nvSpPr>
        <p:spPr>
          <a:xfrm>
            <a:off x="-2480777" y="906921"/>
            <a:ext cx="2442854" cy="400110"/>
          </a:xfrm>
          <a:prstGeom prst="rect">
            <a:avLst/>
          </a:prstGeom>
          <a:noFill/>
        </p:spPr>
        <p:txBody>
          <a:bodyPr wrap="square">
            <a:spAutoFit/>
          </a:bodyPr>
          <a:lstStyle/>
          <a:p>
            <a:r>
              <a:rPr lang="vi-VN"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Tác động của các</a:t>
            </a:r>
            <a:endParaRPr lang="en-US"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9" name="TextBox 18">
            <a:extLst>
              <a:ext uri="{FF2B5EF4-FFF2-40B4-BE49-F238E27FC236}">
                <a16:creationId xmlns:a16="http://schemas.microsoft.com/office/drawing/2014/main" id="{6E3AEE62-FF23-93DD-17A8-91975FCAC6DE}"/>
              </a:ext>
            </a:extLst>
          </p:cNvPr>
          <p:cNvSpPr txBox="1"/>
          <p:nvPr/>
        </p:nvSpPr>
        <p:spPr>
          <a:xfrm>
            <a:off x="481416" y="441811"/>
            <a:ext cx="4048121"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2: Ảnh hưởng của các sự kiện lịch sử</a:t>
            </a:r>
          </a:p>
        </p:txBody>
      </p:sp>
    </p:spTree>
    <p:extLst>
      <p:ext uri="{BB962C8B-B14F-4D97-AF65-F5344CB8AC3E}">
        <p14:creationId xmlns:p14="http://schemas.microsoft.com/office/powerpoint/2010/main" val="1293017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C95E4-D7A7-557F-4885-B759B9EBDAA0}"/>
            </a:ext>
          </a:extLst>
        </p:cNvPr>
        <p:cNvGrpSpPr/>
        <p:nvPr/>
      </p:nvGrpSpPr>
      <p:grpSpPr>
        <a:xfrm>
          <a:off x="0" y="0"/>
          <a:ext cx="0" cy="0"/>
          <a:chOff x="0" y="0"/>
          <a:chExt cx="0" cy="0"/>
        </a:xfrm>
      </p:grpSpPr>
      <p:pic>
        <p:nvPicPr>
          <p:cNvPr id="3" name="Picture 2" descr="Hình ảnh xưa nhất Việt Nam: thập niên 1890 - Hình ảnh Việt Nam xưa &amp; nay">
            <a:extLst>
              <a:ext uri="{FF2B5EF4-FFF2-40B4-BE49-F238E27FC236}">
                <a16:creationId xmlns:a16="http://schemas.microsoft.com/office/drawing/2014/main" id="{F6231202-B0E7-5436-A74B-B2ED978631D2}"/>
              </a:ext>
            </a:extLst>
          </p:cNvPr>
          <p:cNvPicPr>
            <a:picLocks noChangeAspect="1" noChangeArrowheads="1"/>
          </p:cNvPicPr>
          <p:nvPr/>
        </p:nvPicPr>
        <p:blipFill rotWithShape="1">
          <a:blip r:embed="rId2">
            <a:duotone>
              <a:prstClr val="black"/>
              <a:schemeClr val="accent2">
                <a:lumMod val="20000"/>
                <a:lumOff val="80000"/>
                <a:tint val="45000"/>
                <a:satMod val="400000"/>
              </a:schemeClr>
            </a:duotone>
            <a:extLst>
              <a:ext uri="{BEBA8EAE-BF5A-486C-A8C5-ECC9F3942E4B}">
                <a14:imgProps xmlns:a14="http://schemas.microsoft.com/office/drawing/2010/main">
                  <a14:imgLayer r:embed="rId3">
                    <a14:imgEffect>
                      <a14:artisticPastelsSmooth scaling="100"/>
                    </a14:imgEffect>
                    <a14:imgEffect>
                      <a14:brightnessContrast bright="-40000"/>
                    </a14:imgEffect>
                  </a14:imgLayer>
                </a14:imgProps>
              </a:ext>
              <a:ext uri="{28A0092B-C50C-407E-A947-70E740481C1C}">
                <a14:useLocalDpi xmlns:a14="http://schemas.microsoft.com/office/drawing/2010/main" val="0"/>
              </a:ext>
            </a:extLst>
          </a:blip>
          <a:srcRect l="4655" t="30705" r="4655" b="11816"/>
          <a:stretch/>
        </p:blipFill>
        <p:spPr bwMode="auto">
          <a:xfrm>
            <a:off x="4" y="7074"/>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A27F269-4646-DB89-A7A8-4A207E0F85F6}"/>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intensity="10"/>
                    </a14:imgEffect>
                    <a14:imgEffect>
                      <a14:brightnessContrast bright="-50000"/>
                    </a14:imgEffect>
                  </a14:imgLayer>
                </a14:imgProps>
              </a:ext>
            </a:extLst>
          </a:blip>
          <a:srcRect t="3570" r="508" b="6080"/>
          <a:stretch/>
        </p:blipFill>
        <p:spPr>
          <a:xfrm rot="5400000">
            <a:off x="-4706708" y="4686301"/>
            <a:ext cx="21564597" cy="12191998"/>
          </a:xfrm>
          <a:prstGeom prst="rect">
            <a:avLst/>
          </a:prstGeom>
        </p:spPr>
      </p:pic>
      <p:pic>
        <p:nvPicPr>
          <p:cNvPr id="39" name="Picture 38">
            <a:extLst>
              <a:ext uri="{FF2B5EF4-FFF2-40B4-BE49-F238E27FC236}">
                <a16:creationId xmlns:a16="http://schemas.microsoft.com/office/drawing/2014/main" id="{0E8DF659-0CEF-6C5A-7DF8-7506A2118AE3}"/>
              </a:ext>
            </a:extLst>
          </p:cNvPr>
          <p:cNvPicPr>
            <a:picLocks noChangeAspect="1"/>
          </p:cNvPicPr>
          <p:nvPr/>
        </p:nvPicPr>
        <p:blipFill>
          <a:blip r:embed="rId6">
            <a:alphaModFix amt="48000"/>
            <a:duotone>
              <a:prstClr val="black"/>
              <a:schemeClr val="accent2">
                <a:lumMod val="20000"/>
                <a:lumOff val="80000"/>
                <a:tint val="45000"/>
                <a:satMod val="400000"/>
              </a:schemeClr>
            </a:duotone>
          </a:blip>
          <a:srcRect b="20941"/>
          <a:stretch/>
        </p:blipFill>
        <p:spPr>
          <a:xfrm flipH="1">
            <a:off x="4933959" y="9609697"/>
            <a:ext cx="2276910" cy="5015506"/>
          </a:xfrm>
          <a:prstGeom prst="rect">
            <a:avLst/>
          </a:prstGeom>
        </p:spPr>
      </p:pic>
      <p:cxnSp>
        <p:nvCxnSpPr>
          <p:cNvPr id="9" name="Straight Connector 8">
            <a:extLst>
              <a:ext uri="{FF2B5EF4-FFF2-40B4-BE49-F238E27FC236}">
                <a16:creationId xmlns:a16="http://schemas.microsoft.com/office/drawing/2014/main" id="{9CF60C7D-F121-5E40-34F6-55F984403416}"/>
              </a:ext>
            </a:extLst>
          </p:cNvPr>
          <p:cNvCxnSpPr>
            <a:cxnSpLocks/>
            <a:stCxn id="14" idx="4"/>
            <a:endCxn id="20" idx="0"/>
          </p:cNvCxnSpPr>
          <p:nvPr/>
        </p:nvCxnSpPr>
        <p:spPr>
          <a:xfrm>
            <a:off x="6096002" y="10198824"/>
            <a:ext cx="0" cy="191862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3A2F26AE-2250-B17C-D6F2-17E6C48D4834}"/>
              </a:ext>
            </a:extLst>
          </p:cNvPr>
          <p:cNvSpPr/>
          <p:nvPr/>
        </p:nvSpPr>
        <p:spPr>
          <a:xfrm>
            <a:off x="6000752" y="10008324"/>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5D4348D-E786-44AB-22C4-6EE825C45138}"/>
              </a:ext>
            </a:extLst>
          </p:cNvPr>
          <p:cNvSpPr/>
          <p:nvPr/>
        </p:nvSpPr>
        <p:spPr>
          <a:xfrm>
            <a:off x="6000752" y="12117450"/>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0737480-6147-C0B7-0E0D-1202887FE941}"/>
              </a:ext>
            </a:extLst>
          </p:cNvPr>
          <p:cNvCxnSpPr>
            <a:cxnSpLocks/>
            <a:stCxn id="20" idx="4"/>
            <a:endCxn id="25" idx="0"/>
          </p:cNvCxnSpPr>
          <p:nvPr/>
        </p:nvCxnSpPr>
        <p:spPr>
          <a:xfrm>
            <a:off x="6096002" y="12307950"/>
            <a:ext cx="0" cy="358261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3DEFC528-3171-C6AF-05DA-6335AF250215}"/>
              </a:ext>
            </a:extLst>
          </p:cNvPr>
          <p:cNvSpPr/>
          <p:nvPr/>
        </p:nvSpPr>
        <p:spPr>
          <a:xfrm>
            <a:off x="6000752" y="15890563"/>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EFAE4D5-745E-73B0-F4B3-0497C2BB9B80}"/>
              </a:ext>
            </a:extLst>
          </p:cNvPr>
          <p:cNvSpPr txBox="1"/>
          <p:nvPr/>
        </p:nvSpPr>
        <p:spPr>
          <a:xfrm>
            <a:off x="6640739" y="10826135"/>
            <a:ext cx="5666922" cy="1246495"/>
          </a:xfrm>
          <a:prstGeom prst="rect">
            <a:avLst/>
          </a:prstGeom>
          <a:noFill/>
        </p:spPr>
        <p:txBody>
          <a:bodyPr wrap="square">
            <a:spAutoFit/>
          </a:bodyPr>
          <a:lstStyle/>
          <a:p>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Hình thành từ công cuộc khai thác của thực dân; là lực lượng nòng cốt trong cách mạng</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1" name="TextBox 30">
            <a:extLst>
              <a:ext uri="{FF2B5EF4-FFF2-40B4-BE49-F238E27FC236}">
                <a16:creationId xmlns:a16="http://schemas.microsoft.com/office/drawing/2014/main" id="{BCE0A1A9-EBCF-6A32-9BDB-88ABE3BE25C4}"/>
              </a:ext>
            </a:extLst>
          </p:cNvPr>
          <p:cNvSpPr txBox="1"/>
          <p:nvPr/>
        </p:nvSpPr>
        <p:spPr>
          <a:xfrm>
            <a:off x="6380894" y="9865047"/>
            <a:ext cx="3330123"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Công nhân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4" name="TextBox 33">
            <a:extLst>
              <a:ext uri="{FF2B5EF4-FFF2-40B4-BE49-F238E27FC236}">
                <a16:creationId xmlns:a16="http://schemas.microsoft.com/office/drawing/2014/main" id="{770687C0-2050-F867-121F-4F7551DC4B64}"/>
              </a:ext>
            </a:extLst>
          </p:cNvPr>
          <p:cNvSpPr txBox="1"/>
          <p:nvPr/>
        </p:nvSpPr>
        <p:spPr>
          <a:xfrm>
            <a:off x="-256326" y="12935261"/>
            <a:ext cx="5666922" cy="1246495"/>
          </a:xfrm>
          <a:prstGeom prst="rect">
            <a:avLst/>
          </a:prstGeom>
          <a:noFill/>
        </p:spPr>
        <p:txBody>
          <a:bodyPr wrap="square">
            <a:spAutoFit/>
          </a:bodyPr>
          <a:lstStyle/>
          <a:p>
            <a:pPr algn="r"/>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Hình thành từ công cuộc khai thác của thực dân; là lực lượng nòng cốt trong cách mạng</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5" name="TextBox 34">
            <a:extLst>
              <a:ext uri="{FF2B5EF4-FFF2-40B4-BE49-F238E27FC236}">
                <a16:creationId xmlns:a16="http://schemas.microsoft.com/office/drawing/2014/main" id="{518EDF80-31D1-2E6A-65E1-B3D2F7915E9D}"/>
              </a:ext>
            </a:extLst>
          </p:cNvPr>
          <p:cNvSpPr txBox="1"/>
          <p:nvPr/>
        </p:nvSpPr>
        <p:spPr>
          <a:xfrm>
            <a:off x="2335324" y="11974173"/>
            <a:ext cx="3330123" cy="477054"/>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Nông dân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13" name="Straight Connector 12">
            <a:extLst>
              <a:ext uri="{FF2B5EF4-FFF2-40B4-BE49-F238E27FC236}">
                <a16:creationId xmlns:a16="http://schemas.microsoft.com/office/drawing/2014/main" id="{C3206353-147C-DBB9-1FFF-63F4FBDD0A81}"/>
              </a:ext>
            </a:extLst>
          </p:cNvPr>
          <p:cNvCxnSpPr>
            <a:cxnSpLocks/>
            <a:stCxn id="25" idx="4"/>
            <a:endCxn id="15" idx="0"/>
          </p:cNvCxnSpPr>
          <p:nvPr/>
        </p:nvCxnSpPr>
        <p:spPr>
          <a:xfrm>
            <a:off x="6096002" y="16081063"/>
            <a:ext cx="0" cy="168528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12F64604-CAE5-2E59-60CC-EA9CAA5434AD}"/>
              </a:ext>
            </a:extLst>
          </p:cNvPr>
          <p:cNvSpPr/>
          <p:nvPr/>
        </p:nvSpPr>
        <p:spPr>
          <a:xfrm>
            <a:off x="6000752" y="1776634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D975F6E-C732-0533-F2FB-1BA3E97840EF}"/>
              </a:ext>
            </a:extLst>
          </p:cNvPr>
          <p:cNvCxnSpPr>
            <a:cxnSpLocks/>
            <a:stCxn id="15" idx="4"/>
            <a:endCxn id="26" idx="0"/>
          </p:cNvCxnSpPr>
          <p:nvPr/>
        </p:nvCxnSpPr>
        <p:spPr>
          <a:xfrm>
            <a:off x="6096002" y="17956846"/>
            <a:ext cx="0" cy="137591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2D40E875-057D-2BC7-638F-DF968D532598}"/>
              </a:ext>
            </a:extLst>
          </p:cNvPr>
          <p:cNvSpPr/>
          <p:nvPr/>
        </p:nvSpPr>
        <p:spPr>
          <a:xfrm>
            <a:off x="6000752" y="1933275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DE48FB6-C506-7519-C6DE-D218FA9B9616}"/>
              </a:ext>
            </a:extLst>
          </p:cNvPr>
          <p:cNvSpPr txBox="1"/>
          <p:nvPr/>
        </p:nvSpPr>
        <p:spPr>
          <a:xfrm>
            <a:off x="481417" y="441812"/>
            <a:ext cx="4048121"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2: Ảnh hưởng của các sự kiện lịch sử</a:t>
            </a:r>
          </a:p>
        </p:txBody>
      </p:sp>
      <p:sp>
        <p:nvSpPr>
          <p:cNvPr id="54" name="TextBox 53">
            <a:extLst>
              <a:ext uri="{FF2B5EF4-FFF2-40B4-BE49-F238E27FC236}">
                <a16:creationId xmlns:a16="http://schemas.microsoft.com/office/drawing/2014/main" id="{0B694C3C-E97E-1445-6C9B-4B6984FEF8EB}"/>
              </a:ext>
            </a:extLst>
          </p:cNvPr>
          <p:cNvSpPr txBox="1"/>
          <p:nvPr/>
        </p:nvSpPr>
        <p:spPr>
          <a:xfrm>
            <a:off x="481417" y="1201489"/>
            <a:ext cx="3386283"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Giai Cấp Xã Hội</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55" name="TextBox 54">
            <a:extLst>
              <a:ext uri="{FF2B5EF4-FFF2-40B4-BE49-F238E27FC236}">
                <a16:creationId xmlns:a16="http://schemas.microsoft.com/office/drawing/2014/main" id="{209F4393-5665-0BC4-AE49-495685891969}"/>
              </a:ext>
            </a:extLst>
          </p:cNvPr>
          <p:cNvSpPr txBox="1"/>
          <p:nvPr/>
        </p:nvSpPr>
        <p:spPr>
          <a:xfrm>
            <a:off x="481417" y="906922"/>
            <a:ext cx="2442854" cy="400110"/>
          </a:xfrm>
          <a:prstGeom prst="rect">
            <a:avLst/>
          </a:prstGeom>
          <a:noFill/>
        </p:spPr>
        <p:txBody>
          <a:bodyPr wrap="square">
            <a:spAutoFit/>
          </a:bodyPr>
          <a:lstStyle/>
          <a:p>
            <a:r>
              <a:rPr lang="vi-VN"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Tác động của các</a:t>
            </a:r>
            <a:endParaRPr lang="en-US"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06508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C770C-B7E6-8D54-16A9-96ECCEC512DB}"/>
            </a:ext>
          </a:extLst>
        </p:cNvPr>
        <p:cNvGrpSpPr/>
        <p:nvPr/>
      </p:nvGrpSpPr>
      <p:grpSpPr>
        <a:xfrm>
          <a:off x="0" y="0"/>
          <a:ext cx="0" cy="0"/>
          <a:chOff x="0" y="0"/>
          <a:chExt cx="0" cy="0"/>
        </a:xfrm>
      </p:grpSpPr>
      <p:pic>
        <p:nvPicPr>
          <p:cNvPr id="3" name="Picture 2" descr="Hình ảnh xưa nhất Việt Nam: thập niên 1890 - Hình ảnh Việt Nam xưa &amp; nay">
            <a:extLst>
              <a:ext uri="{FF2B5EF4-FFF2-40B4-BE49-F238E27FC236}">
                <a16:creationId xmlns:a16="http://schemas.microsoft.com/office/drawing/2014/main" id="{86C00F24-C950-BE72-33D9-DC8C362BF8CE}"/>
              </a:ext>
            </a:extLst>
          </p:cNvPr>
          <p:cNvPicPr>
            <a:picLocks noChangeAspect="1" noChangeArrowheads="1"/>
          </p:cNvPicPr>
          <p:nvPr/>
        </p:nvPicPr>
        <p:blipFill rotWithShape="1">
          <a:blip r:embed="rId2">
            <a:duotone>
              <a:prstClr val="black"/>
              <a:schemeClr val="accent2">
                <a:lumMod val="20000"/>
                <a:lumOff val="80000"/>
                <a:tint val="45000"/>
                <a:satMod val="400000"/>
              </a:schemeClr>
            </a:duotone>
            <a:extLst>
              <a:ext uri="{BEBA8EAE-BF5A-486C-A8C5-ECC9F3942E4B}">
                <a14:imgProps xmlns:a14="http://schemas.microsoft.com/office/drawing/2010/main">
                  <a14:imgLayer r:embed="rId3">
                    <a14:imgEffect>
                      <a14:artisticPastelsSmooth scaling="100"/>
                    </a14:imgEffect>
                    <a14:imgEffect>
                      <a14:brightnessContrast bright="-40000"/>
                    </a14:imgEffect>
                  </a14:imgLayer>
                </a14:imgProps>
              </a:ext>
              <a:ext uri="{28A0092B-C50C-407E-A947-70E740481C1C}">
                <a14:useLocalDpi xmlns:a14="http://schemas.microsoft.com/office/drawing/2010/main" val="0"/>
              </a:ext>
            </a:extLst>
          </a:blip>
          <a:srcRect l="4655" t="30705" r="4655" b="11816"/>
          <a:stretch/>
        </p:blipFill>
        <p:spPr bwMode="auto">
          <a:xfrm>
            <a:off x="3" y="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F600B46-C8B7-26CB-41DD-29F5AE184022}"/>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intensity="10"/>
                    </a14:imgEffect>
                    <a14:imgEffect>
                      <a14:brightnessContrast bright="-50000"/>
                    </a14:imgEffect>
                  </a14:imgLayer>
                </a14:imgProps>
              </a:ext>
            </a:extLst>
          </a:blip>
          <a:srcRect t="3570" r="508" b="6080"/>
          <a:stretch/>
        </p:blipFill>
        <p:spPr>
          <a:xfrm rot="5400000">
            <a:off x="-4686297" y="-3130859"/>
            <a:ext cx="21564597" cy="12191998"/>
          </a:xfrm>
          <a:prstGeom prst="rect">
            <a:avLst/>
          </a:prstGeom>
        </p:spPr>
      </p:pic>
      <p:pic>
        <p:nvPicPr>
          <p:cNvPr id="16" name="Picture 15">
            <a:extLst>
              <a:ext uri="{FF2B5EF4-FFF2-40B4-BE49-F238E27FC236}">
                <a16:creationId xmlns:a16="http://schemas.microsoft.com/office/drawing/2014/main" id="{A356C6DD-ED1B-E938-5A83-1D937A867974}"/>
              </a:ext>
            </a:extLst>
          </p:cNvPr>
          <p:cNvPicPr>
            <a:picLocks noChangeAspect="1"/>
          </p:cNvPicPr>
          <p:nvPr/>
        </p:nvPicPr>
        <p:blipFill>
          <a:blip r:embed="rId6">
            <a:alphaModFix amt="50000"/>
          </a:blip>
          <a:srcRect b="13469"/>
          <a:stretch/>
        </p:blipFill>
        <p:spPr>
          <a:xfrm>
            <a:off x="3978212" y="8719108"/>
            <a:ext cx="4067743" cy="5028332"/>
          </a:xfrm>
          <a:prstGeom prst="rect">
            <a:avLst/>
          </a:prstGeom>
        </p:spPr>
      </p:pic>
      <p:pic>
        <p:nvPicPr>
          <p:cNvPr id="39" name="Picture 38">
            <a:extLst>
              <a:ext uri="{FF2B5EF4-FFF2-40B4-BE49-F238E27FC236}">
                <a16:creationId xmlns:a16="http://schemas.microsoft.com/office/drawing/2014/main" id="{38622887-9366-4177-6538-343FA2CA9EB9}"/>
              </a:ext>
            </a:extLst>
          </p:cNvPr>
          <p:cNvPicPr>
            <a:picLocks noChangeAspect="1"/>
          </p:cNvPicPr>
          <p:nvPr/>
        </p:nvPicPr>
        <p:blipFill>
          <a:blip r:embed="rId7">
            <a:alphaModFix amt="48000"/>
            <a:duotone>
              <a:prstClr val="black"/>
              <a:schemeClr val="accent2">
                <a:lumMod val="20000"/>
                <a:lumOff val="80000"/>
                <a:tint val="45000"/>
                <a:satMod val="400000"/>
              </a:schemeClr>
            </a:duotone>
          </a:blip>
          <a:srcRect b="20941"/>
          <a:stretch/>
        </p:blipFill>
        <p:spPr>
          <a:xfrm flipH="1">
            <a:off x="4933958" y="1792537"/>
            <a:ext cx="2276910" cy="5015506"/>
          </a:xfrm>
          <a:prstGeom prst="rect">
            <a:avLst/>
          </a:prstGeom>
        </p:spPr>
      </p:pic>
      <p:cxnSp>
        <p:nvCxnSpPr>
          <p:cNvPr id="9" name="Straight Connector 8">
            <a:extLst>
              <a:ext uri="{FF2B5EF4-FFF2-40B4-BE49-F238E27FC236}">
                <a16:creationId xmlns:a16="http://schemas.microsoft.com/office/drawing/2014/main" id="{C13DB103-C6D7-69E3-A6A5-523C138E4E0A}"/>
              </a:ext>
            </a:extLst>
          </p:cNvPr>
          <p:cNvCxnSpPr>
            <a:cxnSpLocks/>
            <a:stCxn id="14" idx="4"/>
            <a:endCxn id="20" idx="0"/>
          </p:cNvCxnSpPr>
          <p:nvPr/>
        </p:nvCxnSpPr>
        <p:spPr>
          <a:xfrm>
            <a:off x="6096001" y="2381664"/>
            <a:ext cx="0" cy="191862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B631057A-C588-C65B-78F0-3A70E70492D6}"/>
              </a:ext>
            </a:extLst>
          </p:cNvPr>
          <p:cNvSpPr/>
          <p:nvPr/>
        </p:nvSpPr>
        <p:spPr>
          <a:xfrm>
            <a:off x="6000751" y="2191164"/>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9C44350-1808-145E-14E6-3976C02AEA1D}"/>
              </a:ext>
            </a:extLst>
          </p:cNvPr>
          <p:cNvSpPr/>
          <p:nvPr/>
        </p:nvSpPr>
        <p:spPr>
          <a:xfrm>
            <a:off x="6000751" y="4300290"/>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680DA8D-2FFA-3BD9-D64A-C0DB1A767CE3}"/>
              </a:ext>
            </a:extLst>
          </p:cNvPr>
          <p:cNvCxnSpPr>
            <a:cxnSpLocks/>
            <a:stCxn id="20" idx="4"/>
            <a:endCxn id="25" idx="0"/>
          </p:cNvCxnSpPr>
          <p:nvPr/>
        </p:nvCxnSpPr>
        <p:spPr>
          <a:xfrm>
            <a:off x="6096001" y="4490790"/>
            <a:ext cx="0" cy="358261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FD963709-8BC2-A0F8-10A4-403459965502}"/>
              </a:ext>
            </a:extLst>
          </p:cNvPr>
          <p:cNvSpPr/>
          <p:nvPr/>
        </p:nvSpPr>
        <p:spPr>
          <a:xfrm>
            <a:off x="6000751" y="8073403"/>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E89049E-F334-AF9C-996D-CAC5476B8763}"/>
              </a:ext>
            </a:extLst>
          </p:cNvPr>
          <p:cNvSpPr txBox="1"/>
          <p:nvPr/>
        </p:nvSpPr>
        <p:spPr>
          <a:xfrm>
            <a:off x="6191251" y="2717729"/>
            <a:ext cx="5666922" cy="1246495"/>
          </a:xfrm>
          <a:prstGeom prst="rect">
            <a:avLst/>
          </a:prstGeom>
          <a:noFill/>
        </p:spPr>
        <p:txBody>
          <a:bodyPr wrap="square">
            <a:spAutoFit/>
          </a:bodyPr>
          <a:lstStyle/>
          <a:p>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Hình thành từ công cuộc khai thác của thực dân; là lực lượng nòng cốt trong cách mạng</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1" name="TextBox 30">
            <a:extLst>
              <a:ext uri="{FF2B5EF4-FFF2-40B4-BE49-F238E27FC236}">
                <a16:creationId xmlns:a16="http://schemas.microsoft.com/office/drawing/2014/main" id="{16C8CCC0-DD5D-1BFC-6151-31C40ABA0564}"/>
              </a:ext>
            </a:extLst>
          </p:cNvPr>
          <p:cNvSpPr txBox="1"/>
          <p:nvPr/>
        </p:nvSpPr>
        <p:spPr>
          <a:xfrm>
            <a:off x="6191251" y="2047887"/>
            <a:ext cx="3330123"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Công nhân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4" name="TextBox 33">
            <a:extLst>
              <a:ext uri="{FF2B5EF4-FFF2-40B4-BE49-F238E27FC236}">
                <a16:creationId xmlns:a16="http://schemas.microsoft.com/office/drawing/2014/main" id="{D52BBE41-359E-BC1A-5B4C-4F6AF1525574}"/>
              </a:ext>
            </a:extLst>
          </p:cNvPr>
          <p:cNvSpPr txBox="1"/>
          <p:nvPr/>
        </p:nvSpPr>
        <p:spPr>
          <a:xfrm>
            <a:off x="345162" y="4777344"/>
            <a:ext cx="5666922" cy="1246495"/>
          </a:xfrm>
          <a:prstGeom prst="rect">
            <a:avLst/>
          </a:prstGeom>
          <a:noFill/>
        </p:spPr>
        <p:txBody>
          <a:bodyPr wrap="square">
            <a:spAutoFit/>
          </a:bodyPr>
          <a:lstStyle/>
          <a:p>
            <a:pPr algn="r"/>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Hình thành từ công cuộc khai thác của thực dân; là lực lượng nòng cốt trong cách mạng</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5" name="TextBox 34">
            <a:extLst>
              <a:ext uri="{FF2B5EF4-FFF2-40B4-BE49-F238E27FC236}">
                <a16:creationId xmlns:a16="http://schemas.microsoft.com/office/drawing/2014/main" id="{D8E3B33A-1878-F05B-EF02-1073A85ABEBC}"/>
              </a:ext>
            </a:extLst>
          </p:cNvPr>
          <p:cNvSpPr txBox="1"/>
          <p:nvPr/>
        </p:nvSpPr>
        <p:spPr>
          <a:xfrm>
            <a:off x="2670627" y="4157013"/>
            <a:ext cx="3330123" cy="477054"/>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Nông dân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13" name="Straight Connector 12">
            <a:extLst>
              <a:ext uri="{FF2B5EF4-FFF2-40B4-BE49-F238E27FC236}">
                <a16:creationId xmlns:a16="http://schemas.microsoft.com/office/drawing/2014/main" id="{F52A39CD-B6EA-6971-202D-D7DD800500F9}"/>
              </a:ext>
            </a:extLst>
          </p:cNvPr>
          <p:cNvCxnSpPr>
            <a:cxnSpLocks/>
            <a:stCxn id="25" idx="4"/>
            <a:endCxn id="15" idx="0"/>
          </p:cNvCxnSpPr>
          <p:nvPr/>
        </p:nvCxnSpPr>
        <p:spPr>
          <a:xfrm>
            <a:off x="6096001" y="8263903"/>
            <a:ext cx="0" cy="168528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1B57ECF9-88E0-2BC5-085E-AB98F5903475}"/>
              </a:ext>
            </a:extLst>
          </p:cNvPr>
          <p:cNvSpPr/>
          <p:nvPr/>
        </p:nvSpPr>
        <p:spPr>
          <a:xfrm>
            <a:off x="6000751" y="994918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49BB55B-A7F6-6791-CE45-8CBD328AD513}"/>
              </a:ext>
            </a:extLst>
          </p:cNvPr>
          <p:cNvCxnSpPr>
            <a:cxnSpLocks/>
            <a:stCxn id="15" idx="4"/>
            <a:endCxn id="26" idx="0"/>
          </p:cNvCxnSpPr>
          <p:nvPr/>
        </p:nvCxnSpPr>
        <p:spPr>
          <a:xfrm>
            <a:off x="6096001" y="10139686"/>
            <a:ext cx="0" cy="137591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F2C3B030-C284-D5D0-060C-2C1471292900}"/>
              </a:ext>
            </a:extLst>
          </p:cNvPr>
          <p:cNvSpPr/>
          <p:nvPr/>
        </p:nvSpPr>
        <p:spPr>
          <a:xfrm>
            <a:off x="6000751" y="1151559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745C87F-7763-9A85-848D-542E732DF617}"/>
              </a:ext>
            </a:extLst>
          </p:cNvPr>
          <p:cNvSpPr txBox="1"/>
          <p:nvPr/>
        </p:nvSpPr>
        <p:spPr>
          <a:xfrm>
            <a:off x="6610124" y="7930335"/>
            <a:ext cx="4829175"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Tầng lớp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Tri thức, Tiểu tư sản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6" name="TextBox 35">
            <a:extLst>
              <a:ext uri="{FF2B5EF4-FFF2-40B4-BE49-F238E27FC236}">
                <a16:creationId xmlns:a16="http://schemas.microsoft.com/office/drawing/2014/main" id="{E8141825-A212-6D71-4B05-BA46BB732E71}"/>
              </a:ext>
            </a:extLst>
          </p:cNvPr>
          <p:cNvSpPr txBox="1"/>
          <p:nvPr/>
        </p:nvSpPr>
        <p:spPr>
          <a:xfrm>
            <a:off x="7662465" y="8880711"/>
            <a:ext cx="5666922" cy="1246495"/>
          </a:xfrm>
          <a:prstGeom prst="rect">
            <a:avLst/>
          </a:prstGeom>
          <a:noFill/>
        </p:spPr>
        <p:txBody>
          <a:bodyPr wrap="square">
            <a:spAutoFit/>
          </a:bodyPr>
          <a:lstStyle/>
          <a:p>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Hỗ trợ trong việc truyền bá tư tưởng, nhưng không đủ sức mạnh cho cách mạng</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7" name="TextBox 36">
            <a:extLst>
              <a:ext uri="{FF2B5EF4-FFF2-40B4-BE49-F238E27FC236}">
                <a16:creationId xmlns:a16="http://schemas.microsoft.com/office/drawing/2014/main" id="{815F6192-7CEE-D252-12D7-6AD0685EF1D4}"/>
              </a:ext>
            </a:extLst>
          </p:cNvPr>
          <p:cNvSpPr txBox="1"/>
          <p:nvPr/>
        </p:nvSpPr>
        <p:spPr>
          <a:xfrm>
            <a:off x="6610124" y="11372319"/>
            <a:ext cx="5980339"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Liên minh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Công-Nông-Trí thức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8" name="TextBox 37">
            <a:extLst>
              <a:ext uri="{FF2B5EF4-FFF2-40B4-BE49-F238E27FC236}">
                <a16:creationId xmlns:a16="http://schemas.microsoft.com/office/drawing/2014/main" id="{8B5ECA9B-0C65-2066-C666-726A63580F5F}"/>
              </a:ext>
            </a:extLst>
          </p:cNvPr>
          <p:cNvSpPr txBox="1"/>
          <p:nvPr/>
        </p:nvSpPr>
        <p:spPr>
          <a:xfrm>
            <a:off x="-1137384" y="10599514"/>
            <a:ext cx="5666922" cy="830997"/>
          </a:xfrm>
          <a:prstGeom prst="rect">
            <a:avLst/>
          </a:prstGeom>
          <a:noFill/>
        </p:spPr>
        <p:txBody>
          <a:bodyPr wrap="square">
            <a:spAutoFit/>
          </a:bodyPr>
          <a:lstStyle/>
          <a:p>
            <a:pPr algn="r"/>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Phân hóa rõ, nhưng tư sản yêu nước được liên kết khi cần thiết</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0" name="TextBox 39">
            <a:extLst>
              <a:ext uri="{FF2B5EF4-FFF2-40B4-BE49-F238E27FC236}">
                <a16:creationId xmlns:a16="http://schemas.microsoft.com/office/drawing/2014/main" id="{C047A928-DB9A-145D-BB55-1CD8F645B320}"/>
              </a:ext>
            </a:extLst>
          </p:cNvPr>
          <p:cNvSpPr txBox="1"/>
          <p:nvPr/>
        </p:nvSpPr>
        <p:spPr>
          <a:xfrm>
            <a:off x="-583319" y="9805909"/>
            <a:ext cx="5980339" cy="477054"/>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Tầng lớp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Địa Chủ, Tư Sản Dân Tộc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1" name="TextBox 40">
            <a:extLst>
              <a:ext uri="{FF2B5EF4-FFF2-40B4-BE49-F238E27FC236}">
                <a16:creationId xmlns:a16="http://schemas.microsoft.com/office/drawing/2014/main" id="{0EE6DFE0-4DBF-D1E6-D3CE-7F25D688DA7B}"/>
              </a:ext>
            </a:extLst>
          </p:cNvPr>
          <p:cNvSpPr txBox="1"/>
          <p:nvPr/>
        </p:nvSpPr>
        <p:spPr>
          <a:xfrm>
            <a:off x="7731661" y="12346696"/>
            <a:ext cx="5666922" cy="830997"/>
          </a:xfrm>
          <a:prstGeom prst="rect">
            <a:avLst/>
          </a:prstGeom>
          <a:noFill/>
        </p:spPr>
        <p:txBody>
          <a:bodyPr wrap="square">
            <a:spAutoFit/>
          </a:bodyPr>
          <a:lstStyle/>
          <a:p>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Đặt nền tảng cho cuộc đấu tranh toàn dân chống thực dân</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50" name="TextBox 49">
            <a:extLst>
              <a:ext uri="{FF2B5EF4-FFF2-40B4-BE49-F238E27FC236}">
                <a16:creationId xmlns:a16="http://schemas.microsoft.com/office/drawing/2014/main" id="{901BCB9F-B269-92AE-4BBE-3EF43A06E0E5}"/>
              </a:ext>
            </a:extLst>
          </p:cNvPr>
          <p:cNvSpPr txBox="1"/>
          <p:nvPr/>
        </p:nvSpPr>
        <p:spPr>
          <a:xfrm>
            <a:off x="481417" y="441812"/>
            <a:ext cx="4048121"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2: Ảnh hưởng của các sự kiện lịch sử</a:t>
            </a:r>
          </a:p>
        </p:txBody>
      </p:sp>
      <p:sp>
        <p:nvSpPr>
          <p:cNvPr id="51" name="TextBox 50">
            <a:extLst>
              <a:ext uri="{FF2B5EF4-FFF2-40B4-BE49-F238E27FC236}">
                <a16:creationId xmlns:a16="http://schemas.microsoft.com/office/drawing/2014/main" id="{97718D43-E54A-82EA-45D1-C0447AE3ABF2}"/>
              </a:ext>
            </a:extLst>
          </p:cNvPr>
          <p:cNvSpPr txBox="1"/>
          <p:nvPr/>
        </p:nvSpPr>
        <p:spPr>
          <a:xfrm>
            <a:off x="481417" y="1201489"/>
            <a:ext cx="3386283"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Giai Cấp Xã Hội</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52" name="TextBox 51">
            <a:extLst>
              <a:ext uri="{FF2B5EF4-FFF2-40B4-BE49-F238E27FC236}">
                <a16:creationId xmlns:a16="http://schemas.microsoft.com/office/drawing/2014/main" id="{06CBA93C-DA92-2C63-AE6E-09823AE79AF2}"/>
              </a:ext>
            </a:extLst>
          </p:cNvPr>
          <p:cNvSpPr txBox="1"/>
          <p:nvPr/>
        </p:nvSpPr>
        <p:spPr>
          <a:xfrm>
            <a:off x="481417" y="906922"/>
            <a:ext cx="2442854" cy="400110"/>
          </a:xfrm>
          <a:prstGeom prst="rect">
            <a:avLst/>
          </a:prstGeom>
          <a:noFill/>
        </p:spPr>
        <p:txBody>
          <a:bodyPr wrap="square">
            <a:spAutoFit/>
          </a:bodyPr>
          <a:lstStyle/>
          <a:p>
            <a:r>
              <a:rPr lang="vi-VN"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Tác động của các</a:t>
            </a:r>
            <a:endParaRPr lang="en-US"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973499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1E523-6C1E-E3EC-15D2-98F9AD90B82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77BA589-E74F-3F45-A67D-ACD4A1EC97C4}"/>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intensity="10"/>
                    </a14:imgEffect>
                    <a14:imgEffect>
                      <a14:brightnessContrast bright="-50000"/>
                    </a14:imgEffect>
                  </a14:imgLayer>
                </a14:imgProps>
              </a:ext>
            </a:extLst>
          </a:blip>
          <a:srcRect t="3570" r="508" b="6080"/>
          <a:stretch/>
        </p:blipFill>
        <p:spPr>
          <a:xfrm rot="5400000">
            <a:off x="-4686297" y="-10020298"/>
            <a:ext cx="21564600" cy="12191998"/>
          </a:xfrm>
          <a:prstGeom prst="rect">
            <a:avLst/>
          </a:prstGeom>
        </p:spPr>
      </p:pic>
      <p:pic>
        <p:nvPicPr>
          <p:cNvPr id="16" name="Picture 15">
            <a:extLst>
              <a:ext uri="{FF2B5EF4-FFF2-40B4-BE49-F238E27FC236}">
                <a16:creationId xmlns:a16="http://schemas.microsoft.com/office/drawing/2014/main" id="{B67B294A-F0F2-7B1B-D7EF-46D381468463}"/>
              </a:ext>
            </a:extLst>
          </p:cNvPr>
          <p:cNvPicPr>
            <a:picLocks noChangeAspect="1"/>
          </p:cNvPicPr>
          <p:nvPr/>
        </p:nvPicPr>
        <p:blipFill>
          <a:blip r:embed="rId4">
            <a:alphaModFix amt="50000"/>
          </a:blip>
          <a:srcRect b="13469"/>
          <a:stretch/>
        </p:blipFill>
        <p:spPr>
          <a:xfrm>
            <a:off x="3978211" y="1829668"/>
            <a:ext cx="4067743" cy="5028332"/>
          </a:xfrm>
          <a:prstGeom prst="rect">
            <a:avLst/>
          </a:prstGeom>
        </p:spPr>
      </p:pic>
      <p:pic>
        <p:nvPicPr>
          <p:cNvPr id="39" name="Picture 38">
            <a:extLst>
              <a:ext uri="{FF2B5EF4-FFF2-40B4-BE49-F238E27FC236}">
                <a16:creationId xmlns:a16="http://schemas.microsoft.com/office/drawing/2014/main" id="{F56B6B80-37E9-D48B-9C03-341DE46EBEE9}"/>
              </a:ext>
            </a:extLst>
          </p:cNvPr>
          <p:cNvPicPr>
            <a:picLocks noChangeAspect="1"/>
          </p:cNvPicPr>
          <p:nvPr/>
        </p:nvPicPr>
        <p:blipFill>
          <a:blip r:embed="rId5">
            <a:alphaModFix amt="48000"/>
            <a:duotone>
              <a:prstClr val="black"/>
              <a:schemeClr val="accent2">
                <a:lumMod val="20000"/>
                <a:lumOff val="80000"/>
                <a:tint val="45000"/>
                <a:satMod val="400000"/>
              </a:schemeClr>
            </a:duotone>
          </a:blip>
          <a:srcRect b="20941"/>
          <a:stretch/>
        </p:blipFill>
        <p:spPr>
          <a:xfrm flipH="1">
            <a:off x="4933957" y="-5096903"/>
            <a:ext cx="2276910" cy="5015506"/>
          </a:xfrm>
          <a:prstGeom prst="rect">
            <a:avLst/>
          </a:prstGeom>
        </p:spPr>
      </p:pic>
      <p:cxnSp>
        <p:nvCxnSpPr>
          <p:cNvPr id="9" name="Straight Connector 8">
            <a:extLst>
              <a:ext uri="{FF2B5EF4-FFF2-40B4-BE49-F238E27FC236}">
                <a16:creationId xmlns:a16="http://schemas.microsoft.com/office/drawing/2014/main" id="{0EAD65B3-1E67-B4FC-3E21-738D33700BCA}"/>
              </a:ext>
            </a:extLst>
          </p:cNvPr>
          <p:cNvCxnSpPr>
            <a:cxnSpLocks/>
            <a:stCxn id="14" idx="4"/>
            <a:endCxn id="20" idx="0"/>
          </p:cNvCxnSpPr>
          <p:nvPr/>
        </p:nvCxnSpPr>
        <p:spPr>
          <a:xfrm>
            <a:off x="6096000" y="-4507776"/>
            <a:ext cx="0" cy="191862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F87B6D7-4F1B-4728-B666-93E936F82FC7}"/>
              </a:ext>
            </a:extLst>
          </p:cNvPr>
          <p:cNvSpPr/>
          <p:nvPr/>
        </p:nvSpPr>
        <p:spPr>
          <a:xfrm>
            <a:off x="6000750" y="-469827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CD81B38-0763-2DC5-DD9A-2EDD51C798BE}"/>
              </a:ext>
            </a:extLst>
          </p:cNvPr>
          <p:cNvSpPr/>
          <p:nvPr/>
        </p:nvSpPr>
        <p:spPr>
          <a:xfrm>
            <a:off x="6000750" y="-2589150"/>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EC497EE-2476-B5D4-7CCF-34C66117FA22}"/>
              </a:ext>
            </a:extLst>
          </p:cNvPr>
          <p:cNvCxnSpPr>
            <a:cxnSpLocks/>
            <a:stCxn id="20" idx="4"/>
            <a:endCxn id="25" idx="0"/>
          </p:cNvCxnSpPr>
          <p:nvPr/>
        </p:nvCxnSpPr>
        <p:spPr>
          <a:xfrm>
            <a:off x="6096000" y="-2398650"/>
            <a:ext cx="0" cy="358261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1CE42D02-4F51-43ED-C566-A74BCB19F6E0}"/>
              </a:ext>
            </a:extLst>
          </p:cNvPr>
          <p:cNvSpPr/>
          <p:nvPr/>
        </p:nvSpPr>
        <p:spPr>
          <a:xfrm>
            <a:off x="6000750" y="1183963"/>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E54E206-475E-5A6B-C536-3F65B2854780}"/>
              </a:ext>
            </a:extLst>
          </p:cNvPr>
          <p:cNvSpPr txBox="1"/>
          <p:nvPr/>
        </p:nvSpPr>
        <p:spPr>
          <a:xfrm>
            <a:off x="6191250" y="-4171711"/>
            <a:ext cx="5666922" cy="1246495"/>
          </a:xfrm>
          <a:prstGeom prst="rect">
            <a:avLst/>
          </a:prstGeom>
          <a:noFill/>
        </p:spPr>
        <p:txBody>
          <a:bodyPr wrap="square">
            <a:spAutoFit/>
          </a:bodyPr>
          <a:lstStyle/>
          <a:p>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Hình thành từ công cuộc khai thác của thực dân; là lực lượng nòng cốt trong cách mạng</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1" name="TextBox 30">
            <a:extLst>
              <a:ext uri="{FF2B5EF4-FFF2-40B4-BE49-F238E27FC236}">
                <a16:creationId xmlns:a16="http://schemas.microsoft.com/office/drawing/2014/main" id="{5C28842B-AC9A-71DE-BB41-BCD079F54E46}"/>
              </a:ext>
            </a:extLst>
          </p:cNvPr>
          <p:cNvSpPr txBox="1"/>
          <p:nvPr/>
        </p:nvSpPr>
        <p:spPr>
          <a:xfrm>
            <a:off x="6191250" y="-4841553"/>
            <a:ext cx="3330123"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Công nhân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4" name="TextBox 33">
            <a:extLst>
              <a:ext uri="{FF2B5EF4-FFF2-40B4-BE49-F238E27FC236}">
                <a16:creationId xmlns:a16="http://schemas.microsoft.com/office/drawing/2014/main" id="{EE083850-EBA1-97B4-8DE5-2530DFE269BE}"/>
              </a:ext>
            </a:extLst>
          </p:cNvPr>
          <p:cNvSpPr txBox="1"/>
          <p:nvPr/>
        </p:nvSpPr>
        <p:spPr>
          <a:xfrm>
            <a:off x="345161" y="-2112096"/>
            <a:ext cx="5666922" cy="1246495"/>
          </a:xfrm>
          <a:prstGeom prst="rect">
            <a:avLst/>
          </a:prstGeom>
          <a:noFill/>
        </p:spPr>
        <p:txBody>
          <a:bodyPr wrap="square">
            <a:spAutoFit/>
          </a:bodyPr>
          <a:lstStyle/>
          <a:p>
            <a:pPr algn="r"/>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Hình thành từ công cuộc khai thác của thực dân; là lực lượng nòng cốt trong cách mạng</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5" name="TextBox 34">
            <a:extLst>
              <a:ext uri="{FF2B5EF4-FFF2-40B4-BE49-F238E27FC236}">
                <a16:creationId xmlns:a16="http://schemas.microsoft.com/office/drawing/2014/main" id="{8D8828EC-CE05-5C1F-300D-82F8E8209E79}"/>
              </a:ext>
            </a:extLst>
          </p:cNvPr>
          <p:cNvSpPr txBox="1"/>
          <p:nvPr/>
        </p:nvSpPr>
        <p:spPr>
          <a:xfrm>
            <a:off x="2670626" y="-2732427"/>
            <a:ext cx="3330123" cy="477054"/>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Giai cấp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Nông dân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13" name="Straight Connector 12">
            <a:extLst>
              <a:ext uri="{FF2B5EF4-FFF2-40B4-BE49-F238E27FC236}">
                <a16:creationId xmlns:a16="http://schemas.microsoft.com/office/drawing/2014/main" id="{B4704A35-5894-7845-D8B6-1DC9EB6E5760}"/>
              </a:ext>
            </a:extLst>
          </p:cNvPr>
          <p:cNvCxnSpPr>
            <a:cxnSpLocks/>
            <a:stCxn id="25" idx="4"/>
            <a:endCxn id="15" idx="0"/>
          </p:cNvCxnSpPr>
          <p:nvPr/>
        </p:nvCxnSpPr>
        <p:spPr>
          <a:xfrm>
            <a:off x="6096000" y="1374463"/>
            <a:ext cx="0" cy="168528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55BA3506-22D8-5DEA-05F4-942D54FAF107}"/>
              </a:ext>
            </a:extLst>
          </p:cNvPr>
          <p:cNvSpPr/>
          <p:nvPr/>
        </p:nvSpPr>
        <p:spPr>
          <a:xfrm>
            <a:off x="6000750" y="305974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1E0EDFB5-7525-35D9-A03A-47490CEE1DE6}"/>
              </a:ext>
            </a:extLst>
          </p:cNvPr>
          <p:cNvCxnSpPr>
            <a:cxnSpLocks/>
            <a:stCxn id="15" idx="4"/>
            <a:endCxn id="26" idx="0"/>
          </p:cNvCxnSpPr>
          <p:nvPr/>
        </p:nvCxnSpPr>
        <p:spPr>
          <a:xfrm>
            <a:off x="6096000" y="3250246"/>
            <a:ext cx="0" cy="137591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45CFBE0F-A040-CC7B-115B-5BBBA6EEB477}"/>
              </a:ext>
            </a:extLst>
          </p:cNvPr>
          <p:cNvSpPr/>
          <p:nvPr/>
        </p:nvSpPr>
        <p:spPr>
          <a:xfrm>
            <a:off x="6000750" y="462615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82C374F-6B39-7F5D-AC52-09A4A9AA07D0}"/>
              </a:ext>
            </a:extLst>
          </p:cNvPr>
          <p:cNvSpPr txBox="1"/>
          <p:nvPr/>
        </p:nvSpPr>
        <p:spPr>
          <a:xfrm>
            <a:off x="6191250" y="1040895"/>
            <a:ext cx="4829175"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Tầng lớp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Tri thức, Tiểu tư sản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6" name="TextBox 35">
            <a:extLst>
              <a:ext uri="{FF2B5EF4-FFF2-40B4-BE49-F238E27FC236}">
                <a16:creationId xmlns:a16="http://schemas.microsoft.com/office/drawing/2014/main" id="{680D8753-E15D-D20E-FD50-95F5536FC44E}"/>
              </a:ext>
            </a:extLst>
          </p:cNvPr>
          <p:cNvSpPr txBox="1"/>
          <p:nvPr/>
        </p:nvSpPr>
        <p:spPr>
          <a:xfrm>
            <a:off x="6211663" y="1659454"/>
            <a:ext cx="5666922" cy="1246495"/>
          </a:xfrm>
          <a:prstGeom prst="rect">
            <a:avLst/>
          </a:prstGeom>
          <a:noFill/>
        </p:spPr>
        <p:txBody>
          <a:bodyPr wrap="square">
            <a:spAutoFit/>
          </a:bodyPr>
          <a:lstStyle/>
          <a:p>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Hỗ trợ trong việc truyền bá tư tưởng, nhưng không đủ sức mạnh cho cách mạng</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7" name="TextBox 36">
            <a:extLst>
              <a:ext uri="{FF2B5EF4-FFF2-40B4-BE49-F238E27FC236}">
                <a16:creationId xmlns:a16="http://schemas.microsoft.com/office/drawing/2014/main" id="{A23BF90C-DFDD-3261-FC35-807AC6C75BB1}"/>
              </a:ext>
            </a:extLst>
          </p:cNvPr>
          <p:cNvSpPr txBox="1"/>
          <p:nvPr/>
        </p:nvSpPr>
        <p:spPr>
          <a:xfrm>
            <a:off x="6210298" y="4482879"/>
            <a:ext cx="5980339"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Liên minh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Công-Nông-Trí thức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8" name="TextBox 37">
            <a:extLst>
              <a:ext uri="{FF2B5EF4-FFF2-40B4-BE49-F238E27FC236}">
                <a16:creationId xmlns:a16="http://schemas.microsoft.com/office/drawing/2014/main" id="{8411DA97-DD2E-CF30-A79C-A8EF9BC00193}"/>
              </a:ext>
            </a:extLst>
          </p:cNvPr>
          <p:cNvSpPr txBox="1"/>
          <p:nvPr/>
        </p:nvSpPr>
        <p:spPr>
          <a:xfrm>
            <a:off x="345161" y="3417816"/>
            <a:ext cx="5666922" cy="830997"/>
          </a:xfrm>
          <a:prstGeom prst="rect">
            <a:avLst/>
          </a:prstGeom>
          <a:noFill/>
        </p:spPr>
        <p:txBody>
          <a:bodyPr wrap="square">
            <a:spAutoFit/>
          </a:bodyPr>
          <a:lstStyle/>
          <a:p>
            <a:pPr algn="r"/>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Phân hóa rõ, nhưng tư sản yêu nước được liên kết khi cần thiết</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0" name="TextBox 39">
            <a:extLst>
              <a:ext uri="{FF2B5EF4-FFF2-40B4-BE49-F238E27FC236}">
                <a16:creationId xmlns:a16="http://schemas.microsoft.com/office/drawing/2014/main" id="{B0594708-A807-6777-577B-61E3A6467287}"/>
              </a:ext>
            </a:extLst>
          </p:cNvPr>
          <p:cNvSpPr txBox="1"/>
          <p:nvPr/>
        </p:nvSpPr>
        <p:spPr>
          <a:xfrm>
            <a:off x="20409" y="2916469"/>
            <a:ext cx="5980339" cy="477054"/>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Tầng lớp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Địa Chủ, Tư Sản Dân Tộc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1" name="TextBox 40">
            <a:extLst>
              <a:ext uri="{FF2B5EF4-FFF2-40B4-BE49-F238E27FC236}">
                <a16:creationId xmlns:a16="http://schemas.microsoft.com/office/drawing/2014/main" id="{7F5514EC-CB5E-8846-642E-15FF2347FA18}"/>
              </a:ext>
            </a:extLst>
          </p:cNvPr>
          <p:cNvSpPr txBox="1"/>
          <p:nvPr/>
        </p:nvSpPr>
        <p:spPr>
          <a:xfrm>
            <a:off x="6211663" y="5085855"/>
            <a:ext cx="5666922" cy="830997"/>
          </a:xfrm>
          <a:prstGeom prst="rect">
            <a:avLst/>
          </a:prstGeom>
          <a:noFill/>
        </p:spPr>
        <p:txBody>
          <a:bodyPr wrap="square">
            <a:spAutoFit/>
          </a:bodyPr>
          <a:lstStyle/>
          <a:p>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Đặt nền tảng cho cuộc đấu tranh toàn dân chống thực dân</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86704D8B-CC3A-089E-6FBD-19DA0F865D8D}"/>
              </a:ext>
            </a:extLst>
          </p:cNvPr>
          <p:cNvSpPr txBox="1"/>
          <p:nvPr/>
        </p:nvSpPr>
        <p:spPr>
          <a:xfrm>
            <a:off x="481417" y="1201489"/>
            <a:ext cx="3386283"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Giai Cấp Xã Hội</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702E3DEC-8C2C-6270-DF5E-FAFE4CEB8012}"/>
              </a:ext>
            </a:extLst>
          </p:cNvPr>
          <p:cNvSpPr txBox="1"/>
          <p:nvPr/>
        </p:nvSpPr>
        <p:spPr>
          <a:xfrm>
            <a:off x="481417" y="906922"/>
            <a:ext cx="2442854" cy="400110"/>
          </a:xfrm>
          <a:prstGeom prst="rect">
            <a:avLst/>
          </a:prstGeom>
          <a:noFill/>
        </p:spPr>
        <p:txBody>
          <a:bodyPr wrap="square">
            <a:spAutoFit/>
          </a:bodyPr>
          <a:lstStyle/>
          <a:p>
            <a:r>
              <a:rPr lang="vi-VN"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Tác động của các</a:t>
            </a:r>
            <a:endParaRPr lang="en-US"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2" name="TextBox 1">
            <a:extLst>
              <a:ext uri="{FF2B5EF4-FFF2-40B4-BE49-F238E27FC236}">
                <a16:creationId xmlns:a16="http://schemas.microsoft.com/office/drawing/2014/main" id="{54ACC436-2820-3C9F-BB97-8573EFF31632}"/>
              </a:ext>
            </a:extLst>
          </p:cNvPr>
          <p:cNvSpPr txBox="1"/>
          <p:nvPr/>
        </p:nvSpPr>
        <p:spPr>
          <a:xfrm>
            <a:off x="481417" y="441812"/>
            <a:ext cx="4048121"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2: Ảnh hưởng của các sự kiện lịch sử</a:t>
            </a:r>
          </a:p>
        </p:txBody>
      </p:sp>
      <p:pic>
        <p:nvPicPr>
          <p:cNvPr id="4" name="Picture 2" descr="Phong trào Ðồng khởi - nơi tỏa sáng chủ nghĩa yêu nước của dân tộc Việt Nam  (kỳ 3) - Báo Đồng Khởi Online">
            <a:extLst>
              <a:ext uri="{FF2B5EF4-FFF2-40B4-BE49-F238E27FC236}">
                <a16:creationId xmlns:a16="http://schemas.microsoft.com/office/drawing/2014/main" id="{5585565B-A86D-5352-94FC-94AB0665565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artisticGlowEdges smoothness="2"/>
                    </a14:imgEffect>
                    <a14:imgEffect>
                      <a14:brightnessContrast bright="-76000"/>
                    </a14:imgEffect>
                  </a14:imgLayer>
                </a14:imgProps>
              </a:ext>
              <a:ext uri="{28A0092B-C50C-407E-A947-70E740481C1C}">
                <a14:useLocalDpi xmlns:a14="http://schemas.microsoft.com/office/drawing/2010/main" val="0"/>
              </a:ext>
            </a:extLst>
          </a:blip>
          <a:srcRect l="589" t="84720" r="-413" b="14706"/>
          <a:stretch/>
        </p:blipFill>
        <p:spPr bwMode="auto">
          <a:xfrm>
            <a:off x="-8620" y="6841816"/>
            <a:ext cx="12273191" cy="525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0EAF2C-82A4-AF02-EBAE-25454048490C}"/>
              </a:ext>
            </a:extLst>
          </p:cNvPr>
          <p:cNvSpPr txBox="1"/>
          <p:nvPr/>
        </p:nvSpPr>
        <p:spPr>
          <a:xfrm>
            <a:off x="633817" y="8590772"/>
            <a:ext cx="4484281"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Phong Trào Yêu Nước</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10388145-10CA-3103-9574-0522CCA2CB00}"/>
              </a:ext>
            </a:extLst>
          </p:cNvPr>
          <p:cNvSpPr txBox="1"/>
          <p:nvPr/>
        </p:nvSpPr>
        <p:spPr>
          <a:xfrm>
            <a:off x="633817" y="7582910"/>
            <a:ext cx="2442854" cy="400110"/>
          </a:xfrm>
          <a:prstGeom prst="rect">
            <a:avLst/>
          </a:prstGeom>
          <a:noFill/>
        </p:spPr>
        <p:txBody>
          <a:bodyPr wrap="square">
            <a:spAutoFit/>
          </a:bodyPr>
          <a:lstStyle/>
          <a:p>
            <a:r>
              <a:rPr lang="vi-VN"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Ảnh Hưởng từ Các</a:t>
            </a:r>
            <a:endParaRPr lang="en-US"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641503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F7BEF-D599-43FD-916F-6FC85FD43BA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42299E9-ECAA-62AA-C476-08C3D1EC92A6}"/>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intensity="10"/>
                    </a14:imgEffect>
                    <a14:imgEffect>
                      <a14:brightnessContrast bright="-50000"/>
                    </a14:imgEffect>
                  </a14:imgLayer>
                </a14:imgProps>
              </a:ext>
            </a:extLst>
          </a:blip>
          <a:srcRect t="3570" r="508" b="6080"/>
          <a:stretch/>
        </p:blipFill>
        <p:spPr>
          <a:xfrm rot="5400000">
            <a:off x="-4686297" y="-10020298"/>
            <a:ext cx="21564600" cy="12191998"/>
          </a:xfrm>
          <a:prstGeom prst="rect">
            <a:avLst/>
          </a:prstGeom>
        </p:spPr>
      </p:pic>
      <p:pic>
        <p:nvPicPr>
          <p:cNvPr id="16" name="Picture 15">
            <a:extLst>
              <a:ext uri="{FF2B5EF4-FFF2-40B4-BE49-F238E27FC236}">
                <a16:creationId xmlns:a16="http://schemas.microsoft.com/office/drawing/2014/main" id="{B9029BBB-A10C-BAE5-5174-B3A725F9D28E}"/>
              </a:ext>
            </a:extLst>
          </p:cNvPr>
          <p:cNvPicPr>
            <a:picLocks noChangeAspect="1"/>
          </p:cNvPicPr>
          <p:nvPr/>
        </p:nvPicPr>
        <p:blipFill>
          <a:blip r:embed="rId4">
            <a:alphaModFix amt="50000"/>
          </a:blip>
          <a:srcRect b="13469"/>
          <a:stretch/>
        </p:blipFill>
        <p:spPr>
          <a:xfrm>
            <a:off x="3978211" y="6858000"/>
            <a:ext cx="4067743" cy="5028332"/>
          </a:xfrm>
          <a:prstGeom prst="rect">
            <a:avLst/>
          </a:prstGeom>
        </p:spPr>
      </p:pic>
      <p:cxnSp>
        <p:nvCxnSpPr>
          <p:cNvPr id="9" name="Straight Connector 8">
            <a:extLst>
              <a:ext uri="{FF2B5EF4-FFF2-40B4-BE49-F238E27FC236}">
                <a16:creationId xmlns:a16="http://schemas.microsoft.com/office/drawing/2014/main" id="{84B558AC-A586-BA8C-5D8B-251F464B11FF}"/>
              </a:ext>
            </a:extLst>
          </p:cNvPr>
          <p:cNvCxnSpPr>
            <a:cxnSpLocks/>
            <a:stCxn id="14" idx="4"/>
            <a:endCxn id="20" idx="0"/>
          </p:cNvCxnSpPr>
          <p:nvPr/>
        </p:nvCxnSpPr>
        <p:spPr>
          <a:xfrm>
            <a:off x="6096000" y="-4507776"/>
            <a:ext cx="0" cy="117496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C94A1910-EC35-0199-1ABD-D46E6F6D8797}"/>
              </a:ext>
            </a:extLst>
          </p:cNvPr>
          <p:cNvSpPr/>
          <p:nvPr/>
        </p:nvSpPr>
        <p:spPr>
          <a:xfrm>
            <a:off x="6000750" y="-469827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142E3D1-900A-A72B-EAB9-718544E6DB6B}"/>
              </a:ext>
            </a:extLst>
          </p:cNvPr>
          <p:cNvSpPr/>
          <p:nvPr/>
        </p:nvSpPr>
        <p:spPr>
          <a:xfrm>
            <a:off x="6000750" y="724191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E741586-DEFC-59D8-39AE-B1B28156C91F}"/>
              </a:ext>
            </a:extLst>
          </p:cNvPr>
          <p:cNvCxnSpPr>
            <a:cxnSpLocks/>
            <a:stCxn id="20" idx="4"/>
            <a:endCxn id="25" idx="0"/>
          </p:cNvCxnSpPr>
          <p:nvPr/>
        </p:nvCxnSpPr>
        <p:spPr>
          <a:xfrm>
            <a:off x="6096000" y="7432416"/>
            <a:ext cx="0" cy="4071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E79A7548-47AF-2B3E-2D50-0D1294542863}"/>
              </a:ext>
            </a:extLst>
          </p:cNvPr>
          <p:cNvSpPr/>
          <p:nvPr/>
        </p:nvSpPr>
        <p:spPr>
          <a:xfrm>
            <a:off x="6000750" y="7473129"/>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AB57409-8191-C786-FF8A-BD814BE672DF}"/>
              </a:ext>
            </a:extLst>
          </p:cNvPr>
          <p:cNvCxnSpPr>
            <a:cxnSpLocks/>
            <a:stCxn id="25" idx="4"/>
            <a:endCxn id="15" idx="0"/>
          </p:cNvCxnSpPr>
          <p:nvPr/>
        </p:nvCxnSpPr>
        <p:spPr>
          <a:xfrm>
            <a:off x="6096000" y="7663629"/>
            <a:ext cx="0" cy="3633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CEB9788D-D7E7-6350-182F-7897CFEC0D37}"/>
              </a:ext>
            </a:extLst>
          </p:cNvPr>
          <p:cNvSpPr/>
          <p:nvPr/>
        </p:nvSpPr>
        <p:spPr>
          <a:xfrm>
            <a:off x="6000750" y="7699964"/>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291E9100-953C-3ED6-3F10-9EA7735BA606}"/>
              </a:ext>
            </a:extLst>
          </p:cNvPr>
          <p:cNvCxnSpPr>
            <a:cxnSpLocks/>
            <a:stCxn id="15" idx="4"/>
            <a:endCxn id="26" idx="0"/>
          </p:cNvCxnSpPr>
          <p:nvPr/>
        </p:nvCxnSpPr>
        <p:spPr>
          <a:xfrm>
            <a:off x="6096000" y="7890464"/>
            <a:ext cx="0" cy="37011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EB2D0C7F-ACD6-8959-DB62-1D03F07BD0F6}"/>
              </a:ext>
            </a:extLst>
          </p:cNvPr>
          <p:cNvSpPr/>
          <p:nvPr/>
        </p:nvSpPr>
        <p:spPr>
          <a:xfrm>
            <a:off x="6000750" y="826057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292CDA8-FDBF-3AFD-D3ED-883DEA0F28C6}"/>
              </a:ext>
            </a:extLst>
          </p:cNvPr>
          <p:cNvSpPr txBox="1"/>
          <p:nvPr/>
        </p:nvSpPr>
        <p:spPr>
          <a:xfrm>
            <a:off x="6191250" y="7330061"/>
            <a:ext cx="4829175"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Tầng lớp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Tri thức, Tiểu tư sản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6" name="TextBox 35">
            <a:extLst>
              <a:ext uri="{FF2B5EF4-FFF2-40B4-BE49-F238E27FC236}">
                <a16:creationId xmlns:a16="http://schemas.microsoft.com/office/drawing/2014/main" id="{682C607F-12D6-D6A3-DB4D-9D2A503BAB10}"/>
              </a:ext>
            </a:extLst>
          </p:cNvPr>
          <p:cNvSpPr txBox="1"/>
          <p:nvPr/>
        </p:nvSpPr>
        <p:spPr>
          <a:xfrm>
            <a:off x="6211663" y="7948620"/>
            <a:ext cx="5666922" cy="1246495"/>
          </a:xfrm>
          <a:prstGeom prst="rect">
            <a:avLst/>
          </a:prstGeom>
          <a:noFill/>
        </p:spPr>
        <p:txBody>
          <a:bodyPr wrap="square">
            <a:spAutoFit/>
          </a:bodyPr>
          <a:lstStyle/>
          <a:p>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Hỗ trợ trong việc truyền bá tư tưởng, nhưng không đủ sức mạnh cho cách mạng</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7" name="TextBox 36">
            <a:extLst>
              <a:ext uri="{FF2B5EF4-FFF2-40B4-BE49-F238E27FC236}">
                <a16:creationId xmlns:a16="http://schemas.microsoft.com/office/drawing/2014/main" id="{AF3F866A-658D-6BE9-8DB6-551D76DE6DB1}"/>
              </a:ext>
            </a:extLst>
          </p:cNvPr>
          <p:cNvSpPr txBox="1"/>
          <p:nvPr/>
        </p:nvSpPr>
        <p:spPr>
          <a:xfrm>
            <a:off x="6210298" y="8117299"/>
            <a:ext cx="5980339"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Liên minh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Công-Nông-Trí thức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8" name="TextBox 37">
            <a:extLst>
              <a:ext uri="{FF2B5EF4-FFF2-40B4-BE49-F238E27FC236}">
                <a16:creationId xmlns:a16="http://schemas.microsoft.com/office/drawing/2014/main" id="{2C804D44-7454-37AA-00B9-0B0A71826481}"/>
              </a:ext>
            </a:extLst>
          </p:cNvPr>
          <p:cNvSpPr txBox="1"/>
          <p:nvPr/>
        </p:nvSpPr>
        <p:spPr>
          <a:xfrm>
            <a:off x="345161" y="8058034"/>
            <a:ext cx="5666922" cy="830997"/>
          </a:xfrm>
          <a:prstGeom prst="rect">
            <a:avLst/>
          </a:prstGeom>
          <a:noFill/>
        </p:spPr>
        <p:txBody>
          <a:bodyPr wrap="square">
            <a:spAutoFit/>
          </a:bodyPr>
          <a:lstStyle/>
          <a:p>
            <a:pPr algn="r"/>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Phân hóa rõ, nhưng tư sản yêu nước được liên kết khi cần thiết</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0" name="TextBox 39">
            <a:extLst>
              <a:ext uri="{FF2B5EF4-FFF2-40B4-BE49-F238E27FC236}">
                <a16:creationId xmlns:a16="http://schemas.microsoft.com/office/drawing/2014/main" id="{34A29F63-46AC-E188-7DF8-B134D9ABD00D}"/>
              </a:ext>
            </a:extLst>
          </p:cNvPr>
          <p:cNvSpPr txBox="1"/>
          <p:nvPr/>
        </p:nvSpPr>
        <p:spPr>
          <a:xfrm>
            <a:off x="20409" y="7556687"/>
            <a:ext cx="5980339" cy="477054"/>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Tầng lớp </a:t>
            </a: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Địa Chủ, Tư Sản Dân Tộc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1" name="TextBox 40">
            <a:extLst>
              <a:ext uri="{FF2B5EF4-FFF2-40B4-BE49-F238E27FC236}">
                <a16:creationId xmlns:a16="http://schemas.microsoft.com/office/drawing/2014/main" id="{5CB11AEC-0545-C663-F5DE-4C45AC3DF21C}"/>
              </a:ext>
            </a:extLst>
          </p:cNvPr>
          <p:cNvSpPr txBox="1"/>
          <p:nvPr/>
        </p:nvSpPr>
        <p:spPr>
          <a:xfrm>
            <a:off x="6211663" y="8720275"/>
            <a:ext cx="5666922" cy="830997"/>
          </a:xfrm>
          <a:prstGeom prst="rect">
            <a:avLst/>
          </a:prstGeom>
          <a:noFill/>
        </p:spPr>
        <p:txBody>
          <a:bodyPr wrap="square">
            <a:spAutoFit/>
          </a:bodyPr>
          <a:lstStyle/>
          <a:p>
            <a:r>
              <a:rPr lang="vi-VN"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Đặt nền tảng cho cuộc đấu tranh toàn dân chống thực dân</a:t>
            </a:r>
            <a:endParaRPr lang="en-US" sz="24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3891A43C-8EFD-947E-2FFA-55C3C3D97634}"/>
              </a:ext>
            </a:extLst>
          </p:cNvPr>
          <p:cNvSpPr txBox="1"/>
          <p:nvPr/>
        </p:nvSpPr>
        <p:spPr>
          <a:xfrm>
            <a:off x="-3943099" y="1201489"/>
            <a:ext cx="3386283"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Giai Cấp Xã Hội</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F27C6BDB-64F2-8555-72E4-26781431DF5D}"/>
              </a:ext>
            </a:extLst>
          </p:cNvPr>
          <p:cNvSpPr txBox="1"/>
          <p:nvPr/>
        </p:nvSpPr>
        <p:spPr>
          <a:xfrm>
            <a:off x="-2494405" y="906922"/>
            <a:ext cx="2442854" cy="400110"/>
          </a:xfrm>
          <a:prstGeom prst="rect">
            <a:avLst/>
          </a:prstGeom>
          <a:noFill/>
        </p:spPr>
        <p:txBody>
          <a:bodyPr wrap="square">
            <a:spAutoFit/>
          </a:bodyPr>
          <a:lstStyle/>
          <a:p>
            <a:r>
              <a:rPr lang="vi-VN"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Tác động của các</a:t>
            </a:r>
            <a:endParaRPr lang="en-US"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pic>
        <p:nvPicPr>
          <p:cNvPr id="22" name="Picture 2" descr="Phong trào Ðồng khởi - nơi tỏa sáng chủ nghĩa yêu nước của dân tộc Việt Nam  (kỳ 3) - Báo Đồng Khởi Online">
            <a:extLst>
              <a:ext uri="{FF2B5EF4-FFF2-40B4-BE49-F238E27FC236}">
                <a16:creationId xmlns:a16="http://schemas.microsoft.com/office/drawing/2014/main" id="{4924D60A-0D09-D58F-0BE9-450895328F5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GlowEdges smoothness="2"/>
                    </a14:imgEffect>
                    <a14:imgEffect>
                      <a14:brightnessContrast bright="-76000"/>
                    </a14:imgEffect>
                  </a14:imgLayer>
                </a14:imgProps>
              </a:ext>
              <a:ext uri="{28A0092B-C50C-407E-A947-70E740481C1C}">
                <a14:useLocalDpi xmlns:a14="http://schemas.microsoft.com/office/drawing/2010/main" val="0"/>
              </a:ext>
            </a:extLst>
          </a:blip>
          <a:srcRect l="589" t="9833" r="-413" b="14706"/>
          <a:stretch/>
        </p:blipFill>
        <p:spPr bwMode="auto">
          <a:xfrm>
            <a:off x="-8620" y="-17181"/>
            <a:ext cx="12273191" cy="691151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BAF5ECE-AC9E-53AC-5CAA-96EBB585753B}"/>
              </a:ext>
            </a:extLst>
          </p:cNvPr>
          <p:cNvSpPr txBox="1"/>
          <p:nvPr/>
        </p:nvSpPr>
        <p:spPr>
          <a:xfrm>
            <a:off x="481417" y="906922"/>
            <a:ext cx="2442854" cy="400110"/>
          </a:xfrm>
          <a:prstGeom prst="rect">
            <a:avLst/>
          </a:prstGeom>
          <a:noFill/>
        </p:spPr>
        <p:txBody>
          <a:bodyPr wrap="square">
            <a:spAutoFit/>
          </a:bodyPr>
          <a:lstStyle/>
          <a:p>
            <a:r>
              <a:rPr lang="vi-VN"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Ảnh Hưởng từ Các</a:t>
            </a:r>
            <a:endParaRPr lang="en-US" sz="2000" b="1">
              <a:ln w="6600">
                <a:no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32" name="TextBox 31">
            <a:extLst>
              <a:ext uri="{FF2B5EF4-FFF2-40B4-BE49-F238E27FC236}">
                <a16:creationId xmlns:a16="http://schemas.microsoft.com/office/drawing/2014/main" id="{B5A0C041-6203-2C3E-A850-4686D311FA96}"/>
              </a:ext>
            </a:extLst>
          </p:cNvPr>
          <p:cNvSpPr txBox="1"/>
          <p:nvPr/>
        </p:nvSpPr>
        <p:spPr>
          <a:xfrm>
            <a:off x="786216" y="9247276"/>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Phong Trào Phong Kiến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2" name="TextBox 41">
            <a:extLst>
              <a:ext uri="{FF2B5EF4-FFF2-40B4-BE49-F238E27FC236}">
                <a16:creationId xmlns:a16="http://schemas.microsoft.com/office/drawing/2014/main" id="{21A44C3F-BB68-F2C1-0A5C-9F0818650365}"/>
              </a:ext>
            </a:extLst>
          </p:cNvPr>
          <p:cNvSpPr txBox="1"/>
          <p:nvPr/>
        </p:nvSpPr>
        <p:spPr>
          <a:xfrm>
            <a:off x="1116416" y="10624756"/>
            <a:ext cx="9322984"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Cần Vương thất bại vì thiếu tổ chức hiện đại.</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3" name="TextBox 42">
            <a:extLst>
              <a:ext uri="{FF2B5EF4-FFF2-40B4-BE49-F238E27FC236}">
                <a16:creationId xmlns:a16="http://schemas.microsoft.com/office/drawing/2014/main" id="{05B013BD-282C-6504-8233-94AB1BD04280}"/>
              </a:ext>
            </a:extLst>
          </p:cNvPr>
          <p:cNvSpPr txBox="1"/>
          <p:nvPr/>
        </p:nvSpPr>
        <p:spPr>
          <a:xfrm>
            <a:off x="786216" y="12017917"/>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Phong Trào </a:t>
            </a:r>
            <a:r>
              <a:rPr lang="en-US"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Tư Sản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4" name="TextBox 43">
            <a:extLst>
              <a:ext uri="{FF2B5EF4-FFF2-40B4-BE49-F238E27FC236}">
                <a16:creationId xmlns:a16="http://schemas.microsoft.com/office/drawing/2014/main" id="{C6DA262B-FA31-018E-F8B2-6424DBECB560}"/>
              </a:ext>
            </a:extLst>
          </p:cNvPr>
          <p:cNvSpPr txBox="1"/>
          <p:nvPr/>
        </p:nvSpPr>
        <p:spPr>
          <a:xfrm>
            <a:off x="1116416" y="13411078"/>
            <a:ext cx="9322984"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Đông Du, Duy Tân thiếu cơ sở vững chắc từ quần chúng.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5" name="TextBox 44">
            <a:extLst>
              <a:ext uri="{FF2B5EF4-FFF2-40B4-BE49-F238E27FC236}">
                <a16:creationId xmlns:a16="http://schemas.microsoft.com/office/drawing/2014/main" id="{CA040F3E-AF41-879E-77A4-39CD840CC184}"/>
              </a:ext>
            </a:extLst>
          </p:cNvPr>
          <p:cNvSpPr txBox="1"/>
          <p:nvPr/>
        </p:nvSpPr>
        <p:spPr>
          <a:xfrm>
            <a:off x="3581200" y="1201488"/>
            <a:ext cx="1857870" cy="584775"/>
          </a:xfrm>
          <a:prstGeom prst="rect">
            <a:avLst/>
          </a:prstGeom>
          <a:noFill/>
        </p:spPr>
        <p:txBody>
          <a:bodyPr wrap="square">
            <a:spAutoFit/>
          </a:bodyPr>
          <a:lstStyle/>
          <a:p>
            <a:r>
              <a:rPr lang="en-US" sz="3200" b="1">
                <a:ln w="22225">
                  <a:noFill/>
                  <a:prstDash val="solid"/>
                </a:ln>
                <a:noFill/>
                <a:effectLst>
                  <a:glow rad="101600">
                    <a:schemeClr val="bg1">
                      <a:lumMod val="65000"/>
                      <a:alpha val="60000"/>
                    </a:schemeClr>
                  </a:glow>
                </a:effectLst>
                <a:latin typeface="Lexend" pitchFamily="2" charset="0"/>
                <a:ea typeface="ADLaM Display" panose="02010000000000000000" pitchFamily="2" charset="0"/>
                <a:cs typeface="ADLaM Display" panose="02010000000000000000" pitchFamily="2" charset="0"/>
              </a:rPr>
              <a:t>Thất Bại</a:t>
            </a:r>
          </a:p>
        </p:txBody>
      </p:sp>
      <p:sp>
        <p:nvSpPr>
          <p:cNvPr id="2" name="TextBox 1">
            <a:extLst>
              <a:ext uri="{FF2B5EF4-FFF2-40B4-BE49-F238E27FC236}">
                <a16:creationId xmlns:a16="http://schemas.microsoft.com/office/drawing/2014/main" id="{28B05C87-ECA4-4173-F619-06F06CB6B3C4}"/>
              </a:ext>
            </a:extLst>
          </p:cNvPr>
          <p:cNvSpPr txBox="1"/>
          <p:nvPr/>
        </p:nvSpPr>
        <p:spPr>
          <a:xfrm>
            <a:off x="481417" y="441812"/>
            <a:ext cx="4048121"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2: Ảnh hưởng của các sự kiện lịch sử</a:t>
            </a:r>
          </a:p>
        </p:txBody>
      </p:sp>
      <p:sp>
        <p:nvSpPr>
          <p:cNvPr id="19" name="TextBox 18">
            <a:extLst>
              <a:ext uri="{FF2B5EF4-FFF2-40B4-BE49-F238E27FC236}">
                <a16:creationId xmlns:a16="http://schemas.microsoft.com/office/drawing/2014/main" id="{06DEA826-156F-0D18-5958-23FCB325452B}"/>
              </a:ext>
            </a:extLst>
          </p:cNvPr>
          <p:cNvSpPr txBox="1"/>
          <p:nvPr/>
        </p:nvSpPr>
        <p:spPr>
          <a:xfrm>
            <a:off x="481417" y="1201489"/>
            <a:ext cx="4484281"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Phong Trào Yêu Nước</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702740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BF079-301B-93A1-9CE4-BC2570A68A04}"/>
            </a:ext>
          </a:extLst>
        </p:cNvPr>
        <p:cNvGrpSpPr/>
        <p:nvPr/>
      </p:nvGrpSpPr>
      <p:grpSpPr>
        <a:xfrm>
          <a:off x="0" y="0"/>
          <a:ext cx="0" cy="0"/>
          <a:chOff x="0" y="0"/>
          <a:chExt cx="0" cy="0"/>
        </a:xfrm>
      </p:grpSpPr>
      <p:pic>
        <p:nvPicPr>
          <p:cNvPr id="18434" name="Picture 2" descr="Phong trào Ðồng khởi - nơi tỏa sáng chủ nghĩa yêu nước của dân tộc Việt Nam  (kỳ 3) - Báo Đồng Khởi Online">
            <a:extLst>
              <a:ext uri="{FF2B5EF4-FFF2-40B4-BE49-F238E27FC236}">
                <a16:creationId xmlns:a16="http://schemas.microsoft.com/office/drawing/2014/main" id="{0264DD2C-B001-907C-8821-C0677C350DC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owEdges smoothness="2"/>
                    </a14:imgEffect>
                    <a14:imgEffect>
                      <a14:brightnessContrast bright="-76000"/>
                    </a14:imgEffect>
                  </a14:imgLayer>
                </a14:imgProps>
              </a:ext>
              <a:ext uri="{28A0092B-C50C-407E-A947-70E740481C1C}">
                <a14:useLocalDpi xmlns:a14="http://schemas.microsoft.com/office/drawing/2010/main" val="0"/>
              </a:ext>
            </a:extLst>
          </a:blip>
          <a:srcRect l="589" t="9833" r="-413" b="14706"/>
          <a:stretch/>
        </p:blipFill>
        <p:spPr bwMode="auto">
          <a:xfrm>
            <a:off x="-8620" y="-17181"/>
            <a:ext cx="12273191" cy="691151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39729A5-730C-DFFE-67F0-C24A1943A67C}"/>
              </a:ext>
            </a:extLst>
          </p:cNvPr>
          <p:cNvSpPr txBox="1"/>
          <p:nvPr/>
        </p:nvSpPr>
        <p:spPr>
          <a:xfrm>
            <a:off x="481417" y="906922"/>
            <a:ext cx="2442854" cy="400110"/>
          </a:xfrm>
          <a:prstGeom prst="rect">
            <a:avLst/>
          </a:prstGeom>
          <a:noFill/>
        </p:spPr>
        <p:txBody>
          <a:bodyPr wrap="square">
            <a:spAutoFit/>
          </a:bodyPr>
          <a:lstStyle/>
          <a:p>
            <a:r>
              <a:rPr lang="vi-VN" sz="2000">
                <a:ln w="0">
                  <a:solidFill>
                    <a:schemeClr val="bg1">
                      <a:lumMod val="65000"/>
                    </a:schemeClr>
                  </a:solidFill>
                </a:ln>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Ảnh Hưởng từ Các</a:t>
            </a:r>
            <a:endParaRPr lang="en-US" sz="2000">
              <a:ln w="0">
                <a:solidFill>
                  <a:schemeClr val="bg1">
                    <a:lumMod val="65000"/>
                  </a:schemeClr>
                </a:solidFill>
              </a:ln>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8" name="TextBox 7">
            <a:extLst>
              <a:ext uri="{FF2B5EF4-FFF2-40B4-BE49-F238E27FC236}">
                <a16:creationId xmlns:a16="http://schemas.microsoft.com/office/drawing/2014/main" id="{29852733-9AA4-6712-7E7D-5A4382D9424D}"/>
              </a:ext>
            </a:extLst>
          </p:cNvPr>
          <p:cNvSpPr txBox="1"/>
          <p:nvPr/>
        </p:nvSpPr>
        <p:spPr>
          <a:xfrm>
            <a:off x="4843901" y="1201488"/>
            <a:ext cx="1857870" cy="584775"/>
          </a:xfrm>
          <a:prstGeom prst="rect">
            <a:avLst/>
          </a:prstGeom>
          <a:noFill/>
        </p:spPr>
        <p:txBody>
          <a:bodyPr wrap="square">
            <a:spAutoFit/>
          </a:bodyPr>
          <a:lstStyle/>
          <a:p>
            <a:r>
              <a:rPr lang="en-US" sz="3200" b="1">
                <a:ln w="22225">
                  <a:solidFill>
                    <a:schemeClr val="tx1">
                      <a:lumMod val="50000"/>
                      <a:lumOff val="50000"/>
                    </a:schemeClr>
                  </a:solidFill>
                  <a:prstDash val="solid"/>
                </a:ln>
                <a:effectLst>
                  <a:glow rad="101600">
                    <a:schemeClr val="bg1">
                      <a:lumMod val="65000"/>
                      <a:alpha val="60000"/>
                    </a:schemeClr>
                  </a:glow>
                </a:effectLst>
                <a:latin typeface="Lexend" pitchFamily="2" charset="0"/>
                <a:ea typeface="ADLaM Display" panose="02010000000000000000" pitchFamily="2" charset="0"/>
                <a:cs typeface="ADLaM Display" panose="02010000000000000000" pitchFamily="2" charset="0"/>
              </a:rPr>
              <a:t>Thất Bại</a:t>
            </a:r>
          </a:p>
        </p:txBody>
      </p:sp>
      <p:sp>
        <p:nvSpPr>
          <p:cNvPr id="12" name="TextBox 11">
            <a:extLst>
              <a:ext uri="{FF2B5EF4-FFF2-40B4-BE49-F238E27FC236}">
                <a16:creationId xmlns:a16="http://schemas.microsoft.com/office/drawing/2014/main" id="{98CD18C6-437A-6D9C-B016-42DC3EBBB391}"/>
              </a:ext>
            </a:extLst>
          </p:cNvPr>
          <p:cNvSpPr txBox="1"/>
          <p:nvPr/>
        </p:nvSpPr>
        <p:spPr>
          <a:xfrm>
            <a:off x="786216" y="2525701"/>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Phong Trào Phong Kiến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7" name="TextBox 16">
            <a:extLst>
              <a:ext uri="{FF2B5EF4-FFF2-40B4-BE49-F238E27FC236}">
                <a16:creationId xmlns:a16="http://schemas.microsoft.com/office/drawing/2014/main" id="{C30BCF0E-E423-2583-BD96-B8F7A35644F5}"/>
              </a:ext>
            </a:extLst>
          </p:cNvPr>
          <p:cNvSpPr txBox="1"/>
          <p:nvPr/>
        </p:nvSpPr>
        <p:spPr>
          <a:xfrm>
            <a:off x="1116416" y="3063246"/>
            <a:ext cx="9322984"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Cần Vương thất bại vì thiếu tổ chức hiện đại.</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8ABB089A-6AEC-A371-69F8-370A62759016}"/>
              </a:ext>
            </a:extLst>
          </p:cNvPr>
          <p:cNvSpPr txBox="1"/>
          <p:nvPr/>
        </p:nvSpPr>
        <p:spPr>
          <a:xfrm>
            <a:off x="786216" y="3843840"/>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Phong Trào </a:t>
            </a:r>
            <a:r>
              <a:rPr lang="en-US"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Tư Sản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8" name="TextBox 27">
            <a:extLst>
              <a:ext uri="{FF2B5EF4-FFF2-40B4-BE49-F238E27FC236}">
                <a16:creationId xmlns:a16="http://schemas.microsoft.com/office/drawing/2014/main" id="{4301CC3D-D656-F15E-7221-50EC475F4192}"/>
              </a:ext>
            </a:extLst>
          </p:cNvPr>
          <p:cNvSpPr txBox="1"/>
          <p:nvPr/>
        </p:nvSpPr>
        <p:spPr>
          <a:xfrm>
            <a:off x="1116416" y="4381385"/>
            <a:ext cx="9322984"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Đông Du, Duy Tân thiếu cơ sở vững chắc từ quần chúng.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1" name="TextBox 30">
            <a:extLst>
              <a:ext uri="{FF2B5EF4-FFF2-40B4-BE49-F238E27FC236}">
                <a16:creationId xmlns:a16="http://schemas.microsoft.com/office/drawing/2014/main" id="{FFDDC070-7BFA-097B-D2CE-11CA32EE223E}"/>
              </a:ext>
            </a:extLst>
          </p:cNvPr>
          <p:cNvSpPr txBox="1"/>
          <p:nvPr/>
        </p:nvSpPr>
        <p:spPr>
          <a:xfrm>
            <a:off x="481417" y="1303575"/>
            <a:ext cx="2442854"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Bài Học</a:t>
            </a:r>
            <a:r>
              <a:rPr lang="vi-VN"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từ Các</a:t>
            </a:r>
            <a:endPar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30" name="Picture 29" descr="Phong trào Ðồng khởi - nơi tỏa sáng chủ nghĩa yêu nước của dân tộc Việt Nam  (kỳ 3) - Báo Đồng Khởi Online">
            <a:extLst>
              <a:ext uri="{FF2B5EF4-FFF2-40B4-BE49-F238E27FC236}">
                <a16:creationId xmlns:a16="http://schemas.microsoft.com/office/drawing/2014/main" id="{D2F398E8-E6DB-1E15-DFD8-77A1EC02481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owEdges smoothness="2"/>
                    </a14:imgEffect>
                    <a14:imgEffect>
                      <a14:brightnessContrast bright="-76000"/>
                    </a14:imgEffect>
                  </a14:imgLayer>
                </a14:imgProps>
              </a:ext>
              <a:ext uri="{28A0092B-C50C-407E-A947-70E740481C1C}">
                <a14:useLocalDpi xmlns:a14="http://schemas.microsoft.com/office/drawing/2010/main" val="0"/>
              </a:ext>
            </a:extLst>
          </a:blip>
          <a:srcRect l="4575" t="13590" r="75556" b="80470"/>
          <a:stretch/>
        </p:blipFill>
        <p:spPr bwMode="auto">
          <a:xfrm>
            <a:off x="481417" y="326905"/>
            <a:ext cx="2442854" cy="544023"/>
          </a:xfrm>
          <a:custGeom>
            <a:avLst/>
            <a:gdLst>
              <a:gd name="connsiteX0" fmla="*/ 0 w 2442854"/>
              <a:gd name="connsiteY0" fmla="*/ 0 h 544023"/>
              <a:gd name="connsiteX1" fmla="*/ 2442854 w 2442854"/>
              <a:gd name="connsiteY1" fmla="*/ 0 h 544023"/>
              <a:gd name="connsiteX2" fmla="*/ 2442854 w 2442854"/>
              <a:gd name="connsiteY2" fmla="*/ 544023 h 544023"/>
              <a:gd name="connsiteX3" fmla="*/ 0 w 2442854"/>
              <a:gd name="connsiteY3" fmla="*/ 544023 h 544023"/>
            </a:gdLst>
            <a:ahLst/>
            <a:cxnLst>
              <a:cxn ang="0">
                <a:pos x="connsiteX0" y="connsiteY0"/>
              </a:cxn>
              <a:cxn ang="0">
                <a:pos x="connsiteX1" y="connsiteY1"/>
              </a:cxn>
              <a:cxn ang="0">
                <a:pos x="connsiteX2" y="connsiteY2"/>
              </a:cxn>
              <a:cxn ang="0">
                <a:pos x="connsiteX3" y="connsiteY3"/>
              </a:cxn>
            </a:cxnLst>
            <a:rect l="l" t="t" r="r" b="b"/>
            <a:pathLst>
              <a:path w="2442854" h="544023">
                <a:moveTo>
                  <a:pt x="0" y="0"/>
                </a:moveTo>
                <a:lnTo>
                  <a:pt x="2442854" y="0"/>
                </a:lnTo>
                <a:lnTo>
                  <a:pt x="2442854" y="544023"/>
                </a:lnTo>
                <a:lnTo>
                  <a:pt x="0" y="544023"/>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61B2C2-5546-4689-A2E6-38F252EC43DC}"/>
              </a:ext>
            </a:extLst>
          </p:cNvPr>
          <p:cNvSpPr txBox="1"/>
          <p:nvPr/>
        </p:nvSpPr>
        <p:spPr>
          <a:xfrm>
            <a:off x="481417" y="441812"/>
            <a:ext cx="4048121"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2: Ảnh hưởng của các sự kiện lịch sử</a:t>
            </a:r>
          </a:p>
        </p:txBody>
      </p:sp>
      <p:pic>
        <p:nvPicPr>
          <p:cNvPr id="29" name="Picture 28" descr="Phong trào Ðồng khởi - nơi tỏa sáng chủ nghĩa yêu nước của dân tộc Việt Nam  (kỳ 3) - Báo Đồng Khởi Online">
            <a:extLst>
              <a:ext uri="{FF2B5EF4-FFF2-40B4-BE49-F238E27FC236}">
                <a16:creationId xmlns:a16="http://schemas.microsoft.com/office/drawing/2014/main" id="{AE514A60-6E91-8A65-6F0A-19C05017970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owEdges smoothness="2"/>
                    </a14:imgEffect>
                    <a14:imgEffect>
                      <a14:brightnessContrast bright="-76000"/>
                    </a14:imgEffect>
                  </a14:imgLayer>
                </a14:imgProps>
              </a:ext>
              <a:ext uri="{28A0092B-C50C-407E-A947-70E740481C1C}">
                <a14:useLocalDpi xmlns:a14="http://schemas.microsoft.com/office/drawing/2010/main" val="0"/>
              </a:ext>
            </a:extLst>
          </a:blip>
          <a:srcRect l="4575" t="24649" r="75556" b="69411"/>
          <a:stretch/>
        </p:blipFill>
        <p:spPr bwMode="auto">
          <a:xfrm>
            <a:off x="481417" y="1339820"/>
            <a:ext cx="2442854" cy="544023"/>
          </a:xfrm>
          <a:custGeom>
            <a:avLst/>
            <a:gdLst>
              <a:gd name="connsiteX0" fmla="*/ 0 w 2442854"/>
              <a:gd name="connsiteY0" fmla="*/ 0 h 544023"/>
              <a:gd name="connsiteX1" fmla="*/ 2442854 w 2442854"/>
              <a:gd name="connsiteY1" fmla="*/ 0 h 544023"/>
              <a:gd name="connsiteX2" fmla="*/ 2442854 w 2442854"/>
              <a:gd name="connsiteY2" fmla="*/ 544023 h 544023"/>
              <a:gd name="connsiteX3" fmla="*/ 0 w 2442854"/>
              <a:gd name="connsiteY3" fmla="*/ 544023 h 544023"/>
            </a:gdLst>
            <a:ahLst/>
            <a:cxnLst>
              <a:cxn ang="0">
                <a:pos x="connsiteX0" y="connsiteY0"/>
              </a:cxn>
              <a:cxn ang="0">
                <a:pos x="connsiteX1" y="connsiteY1"/>
              </a:cxn>
              <a:cxn ang="0">
                <a:pos x="connsiteX2" y="connsiteY2"/>
              </a:cxn>
              <a:cxn ang="0">
                <a:pos x="connsiteX3" y="connsiteY3"/>
              </a:cxn>
            </a:cxnLst>
            <a:rect l="l" t="t" r="r" b="b"/>
            <a:pathLst>
              <a:path w="2442854" h="544023">
                <a:moveTo>
                  <a:pt x="0" y="0"/>
                </a:moveTo>
                <a:lnTo>
                  <a:pt x="2442854" y="0"/>
                </a:lnTo>
                <a:lnTo>
                  <a:pt x="2442854" y="544023"/>
                </a:lnTo>
                <a:lnTo>
                  <a:pt x="0" y="544023"/>
                </a:lnTo>
                <a:close/>
              </a:path>
            </a:pathLst>
          </a:cu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40ECB3F-974A-2045-1517-851AE249AA88}"/>
              </a:ext>
            </a:extLst>
          </p:cNvPr>
          <p:cNvSpPr txBox="1"/>
          <p:nvPr/>
        </p:nvSpPr>
        <p:spPr>
          <a:xfrm>
            <a:off x="481417" y="1201489"/>
            <a:ext cx="4484281" cy="584775"/>
          </a:xfrm>
          <a:prstGeom prst="rect">
            <a:avLst/>
          </a:prstGeom>
          <a:noFill/>
        </p:spPr>
        <p:txBody>
          <a:bodyPr wrap="square">
            <a:spAutoFit/>
          </a:bodyPr>
          <a:lstStyle/>
          <a:p>
            <a:r>
              <a:rPr lang="vi-VN" sz="3200" b="1">
                <a:ln w="22225">
                  <a:solidFill>
                    <a:schemeClr val="tx1">
                      <a:lumMod val="50000"/>
                      <a:lumOff val="50000"/>
                    </a:schemeClr>
                  </a:solidFill>
                  <a:prstDash val="solid"/>
                </a:ln>
                <a:effectLst>
                  <a:glow rad="101600">
                    <a:schemeClr val="bg1">
                      <a:lumMod val="65000"/>
                      <a:alpha val="60000"/>
                    </a:schemeClr>
                  </a:glow>
                </a:effectLst>
                <a:latin typeface="Lexend" pitchFamily="2" charset="0"/>
                <a:ea typeface="ADLaM Display" panose="02010000000000000000" pitchFamily="2" charset="0"/>
                <a:cs typeface="ADLaM Display" panose="02010000000000000000" pitchFamily="2" charset="0"/>
              </a:rPr>
              <a:t>Phong Trào Yêu Nước</a:t>
            </a:r>
            <a:endParaRPr lang="en-US" sz="3200" b="1">
              <a:ln w="22225">
                <a:solidFill>
                  <a:schemeClr val="tx1">
                    <a:lumMod val="50000"/>
                    <a:lumOff val="50000"/>
                  </a:schemeClr>
                </a:solidFill>
                <a:prstDash val="solid"/>
              </a:ln>
              <a:effectLst>
                <a:glow rad="101600">
                  <a:schemeClr val="bg1">
                    <a:lumMod val="65000"/>
                    <a:alpha val="60000"/>
                  </a:schemeClr>
                </a:glo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95443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F4EA6-F685-7B96-7C18-960CD864ADB5}"/>
            </a:ext>
          </a:extLst>
        </p:cNvPr>
        <p:cNvGrpSpPr/>
        <p:nvPr/>
      </p:nvGrpSpPr>
      <p:grpSpPr>
        <a:xfrm>
          <a:off x="0" y="0"/>
          <a:ext cx="0" cy="0"/>
          <a:chOff x="0" y="0"/>
          <a:chExt cx="0" cy="0"/>
        </a:xfrm>
      </p:grpSpPr>
      <p:pic>
        <p:nvPicPr>
          <p:cNvPr id="18434" name="Picture 2" descr="Phong trào Ðồng khởi - nơi tỏa sáng chủ nghĩa yêu nước của dân tộc Việt Nam  (kỳ 3) - Báo Đồng Khởi Online">
            <a:extLst>
              <a:ext uri="{FF2B5EF4-FFF2-40B4-BE49-F238E27FC236}">
                <a16:creationId xmlns:a16="http://schemas.microsoft.com/office/drawing/2014/main" id="{4F8B44CE-280A-FA39-0B31-D612535F4D5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owEdges smoothness="2"/>
                    </a14:imgEffect>
                    <a14:imgEffect>
                      <a14:brightnessContrast bright="-76000"/>
                    </a14:imgEffect>
                  </a14:imgLayer>
                </a14:imgProps>
              </a:ext>
              <a:ext uri="{28A0092B-C50C-407E-A947-70E740481C1C}">
                <a14:useLocalDpi xmlns:a14="http://schemas.microsoft.com/office/drawing/2010/main" val="0"/>
              </a:ext>
            </a:extLst>
          </a:blip>
          <a:srcRect l="589" t="9833" r="-413" b="14706"/>
          <a:stretch/>
        </p:blipFill>
        <p:spPr bwMode="auto">
          <a:xfrm>
            <a:off x="-8620" y="-17181"/>
            <a:ext cx="12273191" cy="691151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6C6B95D-D7A0-BB4C-C943-2092E0CBE4E8}"/>
              </a:ext>
            </a:extLst>
          </p:cNvPr>
          <p:cNvSpPr txBox="1"/>
          <p:nvPr/>
        </p:nvSpPr>
        <p:spPr>
          <a:xfrm>
            <a:off x="481417" y="321533"/>
            <a:ext cx="2442854" cy="400110"/>
          </a:xfrm>
          <a:prstGeom prst="rect">
            <a:avLst/>
          </a:prstGeom>
          <a:noFill/>
        </p:spPr>
        <p:txBody>
          <a:bodyPr wrap="square">
            <a:spAutoFit/>
          </a:bodyPr>
          <a:lstStyle/>
          <a:p>
            <a:r>
              <a:rPr lang="vi-VN" sz="2000">
                <a:ln w="0">
                  <a:solidFill>
                    <a:schemeClr val="bg1">
                      <a:lumMod val="65000"/>
                    </a:schemeClr>
                  </a:solidFill>
                </a:ln>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Ảnh Hưởng từ Các</a:t>
            </a:r>
            <a:endParaRPr lang="en-US" sz="2000">
              <a:ln w="0">
                <a:solidFill>
                  <a:schemeClr val="bg1">
                    <a:lumMod val="65000"/>
                  </a:schemeClr>
                </a:solidFill>
              </a:ln>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2" name="TextBox 11">
            <a:extLst>
              <a:ext uri="{FF2B5EF4-FFF2-40B4-BE49-F238E27FC236}">
                <a16:creationId xmlns:a16="http://schemas.microsoft.com/office/drawing/2014/main" id="{D625804A-9977-2F43-6ABA-79F342BBB051}"/>
              </a:ext>
            </a:extLst>
          </p:cNvPr>
          <p:cNvSpPr txBox="1"/>
          <p:nvPr/>
        </p:nvSpPr>
        <p:spPr>
          <a:xfrm>
            <a:off x="-4221946" y="2525701"/>
            <a:ext cx="4213326"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Phong Trào Phong Kiến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7" name="TextBox 16">
            <a:extLst>
              <a:ext uri="{FF2B5EF4-FFF2-40B4-BE49-F238E27FC236}">
                <a16:creationId xmlns:a16="http://schemas.microsoft.com/office/drawing/2014/main" id="{5C8728A5-B095-AB56-7459-D1BDAA5C5171}"/>
              </a:ext>
            </a:extLst>
          </p:cNvPr>
          <p:cNvSpPr txBox="1"/>
          <p:nvPr/>
        </p:nvSpPr>
        <p:spPr>
          <a:xfrm>
            <a:off x="-7048288" y="3063246"/>
            <a:ext cx="7202084"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Cần Vương thất bại vì thiếu tổ chức hiện đại.</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451F5135-10A8-D6F5-5048-5A0BBC4BA724}"/>
              </a:ext>
            </a:extLst>
          </p:cNvPr>
          <p:cNvSpPr txBox="1"/>
          <p:nvPr/>
        </p:nvSpPr>
        <p:spPr>
          <a:xfrm>
            <a:off x="-3646084" y="3843840"/>
            <a:ext cx="363746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Phong Trào </a:t>
            </a:r>
            <a:r>
              <a:rPr lang="en-US"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Tư Sản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8" name="TextBox 27">
            <a:extLst>
              <a:ext uri="{FF2B5EF4-FFF2-40B4-BE49-F238E27FC236}">
                <a16:creationId xmlns:a16="http://schemas.microsoft.com/office/drawing/2014/main" id="{C974F0C7-64DB-CF18-DC1F-0E8290846A3B}"/>
              </a:ext>
            </a:extLst>
          </p:cNvPr>
          <p:cNvSpPr txBox="1"/>
          <p:nvPr/>
        </p:nvSpPr>
        <p:spPr>
          <a:xfrm>
            <a:off x="-8828867" y="4385907"/>
            <a:ext cx="9322984"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Đông Du, Duy Tân thiếu cơ sở vững chắc từ quần chúng.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30" name="Picture 29" descr="Phong trào Ðồng khởi - nơi tỏa sáng chủ nghĩa yêu nước của dân tộc Việt Nam  (kỳ 3) - Báo Đồng Khởi Online">
            <a:extLst>
              <a:ext uri="{FF2B5EF4-FFF2-40B4-BE49-F238E27FC236}">
                <a16:creationId xmlns:a16="http://schemas.microsoft.com/office/drawing/2014/main" id="{67A2AB2D-6E04-9F9F-D0ED-9722C20D97C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owEdges smoothness="2"/>
                    </a14:imgEffect>
                    <a14:imgEffect>
                      <a14:brightnessContrast bright="-76000"/>
                    </a14:imgEffect>
                  </a14:imgLayer>
                </a14:imgProps>
              </a:ext>
              <a:ext uri="{28A0092B-C50C-407E-A947-70E740481C1C}">
                <a14:useLocalDpi xmlns:a14="http://schemas.microsoft.com/office/drawing/2010/main" val="0"/>
              </a:ext>
            </a:extLst>
          </a:blip>
          <a:srcRect l="4575" t="13590" r="75556" b="80470"/>
          <a:stretch/>
        </p:blipFill>
        <p:spPr bwMode="auto">
          <a:xfrm>
            <a:off x="481417" y="326905"/>
            <a:ext cx="2442854" cy="544023"/>
          </a:xfrm>
          <a:custGeom>
            <a:avLst/>
            <a:gdLst>
              <a:gd name="connsiteX0" fmla="*/ 0 w 2442854"/>
              <a:gd name="connsiteY0" fmla="*/ 0 h 544023"/>
              <a:gd name="connsiteX1" fmla="*/ 2442854 w 2442854"/>
              <a:gd name="connsiteY1" fmla="*/ 0 h 544023"/>
              <a:gd name="connsiteX2" fmla="*/ 2442854 w 2442854"/>
              <a:gd name="connsiteY2" fmla="*/ 544023 h 544023"/>
              <a:gd name="connsiteX3" fmla="*/ 0 w 2442854"/>
              <a:gd name="connsiteY3" fmla="*/ 544023 h 544023"/>
            </a:gdLst>
            <a:ahLst/>
            <a:cxnLst>
              <a:cxn ang="0">
                <a:pos x="connsiteX0" y="connsiteY0"/>
              </a:cxn>
              <a:cxn ang="0">
                <a:pos x="connsiteX1" y="connsiteY1"/>
              </a:cxn>
              <a:cxn ang="0">
                <a:pos x="connsiteX2" y="connsiteY2"/>
              </a:cxn>
              <a:cxn ang="0">
                <a:pos x="connsiteX3" y="connsiteY3"/>
              </a:cxn>
            </a:cxnLst>
            <a:rect l="l" t="t" r="r" b="b"/>
            <a:pathLst>
              <a:path w="2442854" h="544023">
                <a:moveTo>
                  <a:pt x="0" y="0"/>
                </a:moveTo>
                <a:lnTo>
                  <a:pt x="2442854" y="0"/>
                </a:lnTo>
                <a:lnTo>
                  <a:pt x="2442854" y="544023"/>
                </a:lnTo>
                <a:lnTo>
                  <a:pt x="0" y="544023"/>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CF5F9A-1B8D-1239-2713-51951FADD2E4}"/>
              </a:ext>
            </a:extLst>
          </p:cNvPr>
          <p:cNvSpPr txBox="1"/>
          <p:nvPr/>
        </p:nvSpPr>
        <p:spPr>
          <a:xfrm>
            <a:off x="481417" y="441812"/>
            <a:ext cx="4048121"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2: Ảnh hưởng của các sự kiện lịch sử</a:t>
            </a:r>
          </a:p>
        </p:txBody>
      </p:sp>
      <p:sp>
        <p:nvSpPr>
          <p:cNvPr id="4" name="TextBox 3">
            <a:extLst>
              <a:ext uri="{FF2B5EF4-FFF2-40B4-BE49-F238E27FC236}">
                <a16:creationId xmlns:a16="http://schemas.microsoft.com/office/drawing/2014/main" id="{E056E5DF-4898-6649-54BD-31B6C8F6F9F8}"/>
              </a:ext>
            </a:extLst>
          </p:cNvPr>
          <p:cNvSpPr txBox="1"/>
          <p:nvPr/>
        </p:nvSpPr>
        <p:spPr>
          <a:xfrm>
            <a:off x="468717" y="907330"/>
            <a:ext cx="2442854"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Bài Học</a:t>
            </a:r>
            <a:r>
              <a:rPr lang="vi-VN"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từ Các</a:t>
            </a:r>
            <a:endPar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29" name="Picture 28" descr="Phong trào Ðồng khởi - nơi tỏa sáng chủ nghĩa yêu nước của dân tộc Việt Nam  (kỳ 3) - Báo Đồng Khởi Online">
            <a:extLst>
              <a:ext uri="{FF2B5EF4-FFF2-40B4-BE49-F238E27FC236}">
                <a16:creationId xmlns:a16="http://schemas.microsoft.com/office/drawing/2014/main" id="{5B450A09-25A9-BE8C-AB7D-D9F44E61776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GlowEdges smoothness="2"/>
                    </a14:imgEffect>
                    <a14:imgEffect>
                      <a14:brightnessContrast bright="-76000"/>
                    </a14:imgEffect>
                  </a14:imgLayer>
                </a14:imgProps>
              </a:ext>
              <a:ext uri="{28A0092B-C50C-407E-A947-70E740481C1C}">
                <a14:useLocalDpi xmlns:a14="http://schemas.microsoft.com/office/drawing/2010/main" val="0"/>
              </a:ext>
            </a:extLst>
          </a:blip>
          <a:srcRect l="4575" t="24649" r="75556" b="69411"/>
          <a:stretch/>
        </p:blipFill>
        <p:spPr bwMode="auto">
          <a:xfrm>
            <a:off x="481417" y="1339820"/>
            <a:ext cx="2442854" cy="544023"/>
          </a:xfrm>
          <a:custGeom>
            <a:avLst/>
            <a:gdLst>
              <a:gd name="connsiteX0" fmla="*/ 0 w 2442854"/>
              <a:gd name="connsiteY0" fmla="*/ 0 h 544023"/>
              <a:gd name="connsiteX1" fmla="*/ 2442854 w 2442854"/>
              <a:gd name="connsiteY1" fmla="*/ 0 h 544023"/>
              <a:gd name="connsiteX2" fmla="*/ 2442854 w 2442854"/>
              <a:gd name="connsiteY2" fmla="*/ 544023 h 544023"/>
              <a:gd name="connsiteX3" fmla="*/ 0 w 2442854"/>
              <a:gd name="connsiteY3" fmla="*/ 544023 h 544023"/>
            </a:gdLst>
            <a:ahLst/>
            <a:cxnLst>
              <a:cxn ang="0">
                <a:pos x="connsiteX0" y="connsiteY0"/>
              </a:cxn>
              <a:cxn ang="0">
                <a:pos x="connsiteX1" y="connsiteY1"/>
              </a:cxn>
              <a:cxn ang="0">
                <a:pos x="connsiteX2" y="connsiteY2"/>
              </a:cxn>
              <a:cxn ang="0">
                <a:pos x="connsiteX3" y="connsiteY3"/>
              </a:cxn>
            </a:cxnLst>
            <a:rect l="l" t="t" r="r" b="b"/>
            <a:pathLst>
              <a:path w="2442854" h="544023">
                <a:moveTo>
                  <a:pt x="0" y="0"/>
                </a:moveTo>
                <a:lnTo>
                  <a:pt x="2442854" y="0"/>
                </a:lnTo>
                <a:lnTo>
                  <a:pt x="2442854" y="544023"/>
                </a:lnTo>
                <a:lnTo>
                  <a:pt x="0" y="544023"/>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EC8DFF-8F1B-609D-7225-89CC9C5106D5}"/>
              </a:ext>
            </a:extLst>
          </p:cNvPr>
          <p:cNvSpPr txBox="1"/>
          <p:nvPr/>
        </p:nvSpPr>
        <p:spPr>
          <a:xfrm>
            <a:off x="456017" y="1201489"/>
            <a:ext cx="4484281"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Phong Trào Yêu Nước</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6B2A0EA5-BE0C-9A03-FF33-8EB2F352B57D}"/>
              </a:ext>
            </a:extLst>
          </p:cNvPr>
          <p:cNvSpPr txBox="1"/>
          <p:nvPr/>
        </p:nvSpPr>
        <p:spPr>
          <a:xfrm>
            <a:off x="602658" y="2878580"/>
            <a:ext cx="10986684" cy="1323439"/>
          </a:xfrm>
          <a:prstGeom prst="rect">
            <a:avLst/>
          </a:prstGeom>
          <a:noFill/>
        </p:spPr>
        <p:txBody>
          <a:bodyPr wrap="square">
            <a:spAutoFit/>
          </a:bodyPr>
          <a:lstStyle/>
          <a:p>
            <a:pPr algn="ctr"/>
            <a:r>
              <a:rPr lang="vi-VN" sz="4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Khẳng định cách mạng vô sản và vai trò toàn dân, không phụ thuộc vào nước ngoài.</a:t>
            </a:r>
            <a:endParaRPr lang="en-US" sz="4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A934FE99-7F22-C392-399E-BCCB048DC77B}"/>
              </a:ext>
            </a:extLst>
          </p:cNvPr>
          <p:cNvSpPr txBox="1"/>
          <p:nvPr/>
        </p:nvSpPr>
        <p:spPr>
          <a:xfrm>
            <a:off x="481417" y="6891139"/>
            <a:ext cx="2442854"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Vai </a:t>
            </a:r>
            <a:r>
              <a:rPr lang="vi-VN"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trò của</a:t>
            </a:r>
            <a:endPar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D8C2B90F-2238-195C-C7E2-9410F6374E13}"/>
              </a:ext>
            </a:extLst>
          </p:cNvPr>
          <p:cNvSpPr txBox="1"/>
          <p:nvPr/>
        </p:nvSpPr>
        <p:spPr>
          <a:xfrm>
            <a:off x="459480" y="7620417"/>
            <a:ext cx="4484281"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Nguyễn Ái Quốc</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2A6FAF82-1ECD-EAD7-2931-B7F0163F5909}"/>
              </a:ext>
            </a:extLst>
          </p:cNvPr>
          <p:cNvSpPr txBox="1"/>
          <p:nvPr/>
        </p:nvSpPr>
        <p:spPr>
          <a:xfrm>
            <a:off x="459479" y="8586483"/>
            <a:ext cx="5636521"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Đảng Cộng sản Việt Nam</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5" name="TextBox 14">
            <a:extLst>
              <a:ext uri="{FF2B5EF4-FFF2-40B4-BE49-F238E27FC236}">
                <a16:creationId xmlns:a16="http://schemas.microsoft.com/office/drawing/2014/main" id="{22C40E58-BD5A-B6DE-6D3E-244CD078BF1E}"/>
              </a:ext>
            </a:extLst>
          </p:cNvPr>
          <p:cNvSpPr txBox="1"/>
          <p:nvPr/>
        </p:nvSpPr>
        <p:spPr>
          <a:xfrm>
            <a:off x="3809507" y="7695435"/>
            <a:ext cx="514843" cy="400110"/>
          </a:xfrm>
          <a:prstGeom prst="rect">
            <a:avLst/>
          </a:prstGeom>
          <a:noFill/>
        </p:spPr>
        <p:txBody>
          <a:bodyPr wrap="square">
            <a:spAutoFit/>
          </a:bodyPr>
          <a:lstStyle/>
          <a:p>
            <a:r>
              <a:rPr lang="vi-VN"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và</a:t>
            </a:r>
            <a:endPar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grpSp>
        <p:nvGrpSpPr>
          <p:cNvPr id="7" name="Group 6">
            <a:extLst>
              <a:ext uri="{FF2B5EF4-FFF2-40B4-BE49-F238E27FC236}">
                <a16:creationId xmlns:a16="http://schemas.microsoft.com/office/drawing/2014/main" id="{769E4D2A-A08E-E8A0-59C2-B355AF989D90}"/>
              </a:ext>
            </a:extLst>
          </p:cNvPr>
          <p:cNvGrpSpPr/>
          <p:nvPr/>
        </p:nvGrpSpPr>
        <p:grpSpPr>
          <a:xfrm>
            <a:off x="687178" y="9790097"/>
            <a:ext cx="4524985" cy="6467096"/>
            <a:chOff x="3523639" y="2140162"/>
            <a:chExt cx="4524985" cy="6467096"/>
          </a:xfrm>
        </p:grpSpPr>
        <p:pic>
          <p:nvPicPr>
            <p:cNvPr id="9" name="Picture 8">
              <a:extLst>
                <a:ext uri="{FF2B5EF4-FFF2-40B4-BE49-F238E27FC236}">
                  <a16:creationId xmlns:a16="http://schemas.microsoft.com/office/drawing/2014/main" id="{25E56B02-B38F-92DA-8622-53ADD726190A}"/>
                </a:ext>
              </a:extLst>
            </p:cNvPr>
            <p:cNvPicPr>
              <a:picLocks noChangeAspect="1"/>
            </p:cNvPicPr>
            <p:nvPr/>
          </p:nvPicPr>
          <p:blipFill>
            <a:blip r:embed="rId4">
              <a:duotone>
                <a:prstClr val="black"/>
                <a:schemeClr val="tx2">
                  <a:tint val="45000"/>
                  <a:satMod val="400000"/>
                </a:schemeClr>
              </a:duotone>
            </a:blip>
            <a:stretch>
              <a:fillRect/>
            </a:stretch>
          </p:blipFill>
          <p:spPr>
            <a:xfrm>
              <a:off x="3523639" y="2140162"/>
              <a:ext cx="4524985" cy="6467096"/>
            </a:xfrm>
            <a:prstGeom prst="rect">
              <a:avLst/>
            </a:prstGeom>
          </p:spPr>
        </p:pic>
        <p:pic>
          <p:nvPicPr>
            <p:cNvPr id="10" name="Picture 4" descr="Đảng Cộng sản Việt Nam – Wikipedia tiếng Việt">
              <a:extLst>
                <a:ext uri="{FF2B5EF4-FFF2-40B4-BE49-F238E27FC236}">
                  <a16:creationId xmlns:a16="http://schemas.microsoft.com/office/drawing/2014/main" id="{85DA5EF1-52AC-0AE3-01FB-41381858094C}"/>
                </a:ext>
              </a:extLst>
            </p:cNvPr>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rot="740261">
              <a:off x="5786131" y="5294335"/>
              <a:ext cx="1407698" cy="1273327"/>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136D114E-8760-825B-442F-A16714AB6B97}"/>
              </a:ext>
            </a:extLst>
          </p:cNvPr>
          <p:cNvSpPr txBox="1"/>
          <p:nvPr/>
        </p:nvSpPr>
        <p:spPr>
          <a:xfrm>
            <a:off x="3095462" y="9356805"/>
            <a:ext cx="8409006"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Khẳng Định Con Đường Cách Mạng Vô Sản</a:t>
            </a: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Giành độc lập gắn với xây dựng công bằng xã hội.</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1" name="TextBox 30">
            <a:extLst>
              <a:ext uri="{FF2B5EF4-FFF2-40B4-BE49-F238E27FC236}">
                <a16:creationId xmlns:a16="http://schemas.microsoft.com/office/drawing/2014/main" id="{10893923-8416-1999-DC5B-54A933C07539}"/>
              </a:ext>
            </a:extLst>
          </p:cNvPr>
          <p:cNvSpPr txBox="1"/>
          <p:nvPr/>
        </p:nvSpPr>
        <p:spPr>
          <a:xfrm>
            <a:off x="4537006" y="12808580"/>
            <a:ext cx="9372374"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Vai Trò Lãnh Đạo của Đảng</a:t>
            </a: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"Đảng lãnh đạo - nhân dân làm chủ".</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8432" name="TextBox 18431">
            <a:extLst>
              <a:ext uri="{FF2B5EF4-FFF2-40B4-BE49-F238E27FC236}">
                <a16:creationId xmlns:a16="http://schemas.microsoft.com/office/drawing/2014/main" id="{32202956-B1DB-04BE-1DF8-10AB655E3C99}"/>
              </a:ext>
            </a:extLst>
          </p:cNvPr>
          <p:cNvSpPr txBox="1"/>
          <p:nvPr/>
        </p:nvSpPr>
        <p:spPr>
          <a:xfrm>
            <a:off x="3791260" y="10904674"/>
            <a:ext cx="10479052"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Đại Đoàn Kết Toàn Dân</a:t>
            </a: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Nền tảng vững chắc từ khối đại đoàn kết toàn dân tộc.</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8433" name="TextBox 18432">
            <a:extLst>
              <a:ext uri="{FF2B5EF4-FFF2-40B4-BE49-F238E27FC236}">
                <a16:creationId xmlns:a16="http://schemas.microsoft.com/office/drawing/2014/main" id="{6645BB6A-60E4-62F1-C995-217CC3B8FF94}"/>
              </a:ext>
            </a:extLst>
          </p:cNvPr>
          <p:cNvSpPr txBox="1"/>
          <p:nvPr/>
        </p:nvSpPr>
        <p:spPr>
          <a:xfrm>
            <a:off x="4943761" y="14532886"/>
            <a:ext cx="9372374"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Mục Tiêu Độc Lập Gắn Với Chủ Nghĩa Xã Hội</a:t>
            </a:r>
            <a:endParaRPr lang="en-US"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Xây dựng xã hội công bằng, tiến bộ.</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03097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AB9CA-8064-850B-E88C-A78B9B7D0CC6}"/>
            </a:ext>
          </a:extLst>
        </p:cNvPr>
        <p:cNvGrpSpPr/>
        <p:nvPr/>
      </p:nvGrpSpPr>
      <p:grpSpPr>
        <a:xfrm>
          <a:off x="0" y="0"/>
          <a:ext cx="0" cy="0"/>
          <a:chOff x="0" y="0"/>
          <a:chExt cx="0" cy="0"/>
        </a:xfrm>
      </p:grpSpPr>
      <p:pic>
        <p:nvPicPr>
          <p:cNvPr id="18434" name="Picture 2" descr="Phong trào Ðồng khởi - nơi tỏa sáng chủ nghĩa yêu nước của dân tộc Việt Nam  (kỳ 3) - Báo Đồng Khởi Online">
            <a:extLst>
              <a:ext uri="{FF2B5EF4-FFF2-40B4-BE49-F238E27FC236}">
                <a16:creationId xmlns:a16="http://schemas.microsoft.com/office/drawing/2014/main" id="{80745018-6B67-1CA6-AB65-194B420F40D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76000"/>
                    </a14:imgEffect>
                  </a14:imgLayer>
                </a14:imgProps>
              </a:ext>
              <a:ext uri="{28A0092B-C50C-407E-A947-70E740481C1C}">
                <a14:useLocalDpi xmlns:a14="http://schemas.microsoft.com/office/drawing/2010/main" val="0"/>
              </a:ext>
            </a:extLst>
          </a:blip>
          <a:srcRect l="589" t="9833" r="-413" b="14706"/>
          <a:stretch/>
        </p:blipFill>
        <p:spPr bwMode="auto">
          <a:xfrm>
            <a:off x="-8620" y="-17181"/>
            <a:ext cx="12273191" cy="691151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A282C84-82BD-A0EB-1E74-BDD6E7F1AA3C}"/>
              </a:ext>
            </a:extLst>
          </p:cNvPr>
          <p:cNvSpPr txBox="1"/>
          <p:nvPr/>
        </p:nvSpPr>
        <p:spPr>
          <a:xfrm>
            <a:off x="-4221946" y="2525701"/>
            <a:ext cx="4213326"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Phong Trào Phong Kiến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7" name="TextBox 16">
            <a:extLst>
              <a:ext uri="{FF2B5EF4-FFF2-40B4-BE49-F238E27FC236}">
                <a16:creationId xmlns:a16="http://schemas.microsoft.com/office/drawing/2014/main" id="{D3057A78-DDC6-11A3-A97A-A9EBD44C2171}"/>
              </a:ext>
            </a:extLst>
          </p:cNvPr>
          <p:cNvSpPr txBox="1"/>
          <p:nvPr/>
        </p:nvSpPr>
        <p:spPr>
          <a:xfrm>
            <a:off x="-7048288" y="3063246"/>
            <a:ext cx="7202084"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Cần Vương thất bại vì thiếu tổ chức hiện đại.</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FD006279-739D-8850-D9E8-2E30211844EF}"/>
              </a:ext>
            </a:extLst>
          </p:cNvPr>
          <p:cNvSpPr txBox="1"/>
          <p:nvPr/>
        </p:nvSpPr>
        <p:spPr>
          <a:xfrm>
            <a:off x="-3646084" y="3843840"/>
            <a:ext cx="363746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Phong Trào </a:t>
            </a:r>
            <a:r>
              <a:rPr lang="en-US"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Tư Sản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8" name="TextBox 27">
            <a:extLst>
              <a:ext uri="{FF2B5EF4-FFF2-40B4-BE49-F238E27FC236}">
                <a16:creationId xmlns:a16="http://schemas.microsoft.com/office/drawing/2014/main" id="{69B7FE00-7A95-DCED-1C45-44F7B90B3F28}"/>
              </a:ext>
            </a:extLst>
          </p:cNvPr>
          <p:cNvSpPr txBox="1"/>
          <p:nvPr/>
        </p:nvSpPr>
        <p:spPr>
          <a:xfrm>
            <a:off x="-8828867" y="4385907"/>
            <a:ext cx="9322984"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Đông Du, Duy Tân thiếu cơ sở vững chắc từ quần chúng.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 name="TextBox 1">
            <a:extLst>
              <a:ext uri="{FF2B5EF4-FFF2-40B4-BE49-F238E27FC236}">
                <a16:creationId xmlns:a16="http://schemas.microsoft.com/office/drawing/2014/main" id="{FBA71614-5089-478C-608A-9108F9584B65}"/>
              </a:ext>
            </a:extLst>
          </p:cNvPr>
          <p:cNvSpPr txBox="1"/>
          <p:nvPr/>
        </p:nvSpPr>
        <p:spPr>
          <a:xfrm>
            <a:off x="481417" y="441812"/>
            <a:ext cx="4048121"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2: Ảnh hưởng của các sự kiện lịch sử</a:t>
            </a:r>
          </a:p>
        </p:txBody>
      </p:sp>
      <p:sp>
        <p:nvSpPr>
          <p:cNvPr id="4" name="TextBox 3">
            <a:extLst>
              <a:ext uri="{FF2B5EF4-FFF2-40B4-BE49-F238E27FC236}">
                <a16:creationId xmlns:a16="http://schemas.microsoft.com/office/drawing/2014/main" id="{37203792-C084-5777-7993-F7BB70E8A084}"/>
              </a:ext>
            </a:extLst>
          </p:cNvPr>
          <p:cNvSpPr txBox="1"/>
          <p:nvPr/>
        </p:nvSpPr>
        <p:spPr>
          <a:xfrm>
            <a:off x="-2115283" y="907330"/>
            <a:ext cx="2442854"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Bài Học</a:t>
            </a:r>
            <a:r>
              <a:rPr lang="vi-VN"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từ Các</a:t>
            </a:r>
            <a:endPar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 name="TextBox 2">
            <a:extLst>
              <a:ext uri="{FF2B5EF4-FFF2-40B4-BE49-F238E27FC236}">
                <a16:creationId xmlns:a16="http://schemas.microsoft.com/office/drawing/2014/main" id="{1B0EE97F-A639-D65A-1761-2814F7B31AA1}"/>
              </a:ext>
            </a:extLst>
          </p:cNvPr>
          <p:cNvSpPr txBox="1"/>
          <p:nvPr/>
        </p:nvSpPr>
        <p:spPr>
          <a:xfrm>
            <a:off x="-4595782" y="1201489"/>
            <a:ext cx="4484281"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Phong Trào Yêu Nước</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CA4B972D-3097-809D-C54E-533715DD2A21}"/>
              </a:ext>
            </a:extLst>
          </p:cNvPr>
          <p:cNvSpPr txBox="1"/>
          <p:nvPr/>
        </p:nvSpPr>
        <p:spPr>
          <a:xfrm>
            <a:off x="602658" y="6926716"/>
            <a:ext cx="10986684" cy="1323439"/>
          </a:xfrm>
          <a:prstGeom prst="rect">
            <a:avLst/>
          </a:prstGeom>
          <a:noFill/>
        </p:spPr>
        <p:txBody>
          <a:bodyPr wrap="square">
            <a:spAutoFit/>
          </a:bodyPr>
          <a:lstStyle/>
          <a:p>
            <a:pPr algn="ctr"/>
            <a:r>
              <a:rPr lang="vi-VN" sz="4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Khẳng định cách mạng vô sản và vai trò toàn dân, không phụ thuộc vào nước ngoài.</a:t>
            </a:r>
            <a:endParaRPr lang="en-US" sz="40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11D48179-7CEF-764B-F871-DFBF6D09F3FF}"/>
              </a:ext>
            </a:extLst>
          </p:cNvPr>
          <p:cNvSpPr txBox="1"/>
          <p:nvPr/>
        </p:nvSpPr>
        <p:spPr>
          <a:xfrm>
            <a:off x="481417" y="899306"/>
            <a:ext cx="2442854"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Vai </a:t>
            </a:r>
            <a:r>
              <a:rPr lang="vi-VN"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trò của</a:t>
            </a:r>
            <a:endPar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A217E5B2-FE55-5EAC-BFE3-33F80FB98C16}"/>
              </a:ext>
            </a:extLst>
          </p:cNvPr>
          <p:cNvSpPr txBox="1"/>
          <p:nvPr/>
        </p:nvSpPr>
        <p:spPr>
          <a:xfrm>
            <a:off x="3809507" y="1339820"/>
            <a:ext cx="514843" cy="400110"/>
          </a:xfrm>
          <a:prstGeom prst="rect">
            <a:avLst/>
          </a:prstGeom>
          <a:noFill/>
        </p:spPr>
        <p:txBody>
          <a:bodyPr wrap="square">
            <a:spAutoFit/>
          </a:bodyPr>
          <a:lstStyle/>
          <a:p>
            <a:r>
              <a:rPr lang="vi-VN"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và</a:t>
            </a:r>
            <a:endPar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7E33E58F-7E42-0B78-E171-0A926D69E1D1}"/>
              </a:ext>
            </a:extLst>
          </p:cNvPr>
          <p:cNvSpPr txBox="1"/>
          <p:nvPr/>
        </p:nvSpPr>
        <p:spPr>
          <a:xfrm>
            <a:off x="459479" y="1737136"/>
            <a:ext cx="5636521"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Đảng Cộng sản Việt Nam</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18" name="TextBox 17">
            <a:extLst>
              <a:ext uri="{FF2B5EF4-FFF2-40B4-BE49-F238E27FC236}">
                <a16:creationId xmlns:a16="http://schemas.microsoft.com/office/drawing/2014/main" id="{F1A6969A-51E0-7F7D-880F-303254EA6235}"/>
              </a:ext>
            </a:extLst>
          </p:cNvPr>
          <p:cNvSpPr txBox="1"/>
          <p:nvPr/>
        </p:nvSpPr>
        <p:spPr>
          <a:xfrm>
            <a:off x="3095462" y="2061248"/>
            <a:ext cx="8409006"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Khẳng Định Con Đường Cách Mạng Vô Sản</a:t>
            </a: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Giành độc lập gắn với xây dựng công bằng xã hội.</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9" name="TextBox 18">
            <a:extLst>
              <a:ext uri="{FF2B5EF4-FFF2-40B4-BE49-F238E27FC236}">
                <a16:creationId xmlns:a16="http://schemas.microsoft.com/office/drawing/2014/main" id="{110A0A93-27D2-98D5-49E1-F5B6C17B874F}"/>
              </a:ext>
            </a:extLst>
          </p:cNvPr>
          <p:cNvSpPr txBox="1"/>
          <p:nvPr/>
        </p:nvSpPr>
        <p:spPr>
          <a:xfrm>
            <a:off x="4537006" y="3645341"/>
            <a:ext cx="9372374"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Vai Trò Lãnh Đạo của Đảng</a:t>
            </a: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"Đảng lãnh đạo - nhân dân làm chủ".</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0" name="TextBox 19">
            <a:extLst>
              <a:ext uri="{FF2B5EF4-FFF2-40B4-BE49-F238E27FC236}">
                <a16:creationId xmlns:a16="http://schemas.microsoft.com/office/drawing/2014/main" id="{6DCC8445-7FC9-EEB0-35D2-9236A90162F3}"/>
              </a:ext>
            </a:extLst>
          </p:cNvPr>
          <p:cNvSpPr txBox="1"/>
          <p:nvPr/>
        </p:nvSpPr>
        <p:spPr>
          <a:xfrm>
            <a:off x="3791260" y="2695730"/>
            <a:ext cx="10479052"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Đại Đoàn Kết Toàn Dân</a:t>
            </a: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Nền tảng vững chắc từ khối đại đoàn kết toàn dân tộc.</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3" name="TextBox 22">
            <a:extLst>
              <a:ext uri="{FF2B5EF4-FFF2-40B4-BE49-F238E27FC236}">
                <a16:creationId xmlns:a16="http://schemas.microsoft.com/office/drawing/2014/main" id="{08B90BB2-8703-3C2A-6F2D-9F50A83DBEE8}"/>
              </a:ext>
            </a:extLst>
          </p:cNvPr>
          <p:cNvSpPr txBox="1"/>
          <p:nvPr/>
        </p:nvSpPr>
        <p:spPr>
          <a:xfrm>
            <a:off x="4943761" y="4539628"/>
            <a:ext cx="9372374"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Mục Tiêu Độc Lập Gắn Với Chủ Nghĩa Xã Hội</a:t>
            </a:r>
            <a:endParaRPr lang="en-US"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Xây dựng xã hội công bằng, tiến bộ.</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4" name="TextBox 23">
            <a:extLst>
              <a:ext uri="{FF2B5EF4-FFF2-40B4-BE49-F238E27FC236}">
                <a16:creationId xmlns:a16="http://schemas.microsoft.com/office/drawing/2014/main" id="{362C4D9A-8E70-5178-70B2-52F607FAF096}"/>
              </a:ext>
            </a:extLst>
          </p:cNvPr>
          <p:cNvSpPr txBox="1"/>
          <p:nvPr/>
        </p:nvSpPr>
        <p:spPr>
          <a:xfrm>
            <a:off x="459480" y="1268244"/>
            <a:ext cx="4484281"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Nguyễn Ái Quốc</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grpSp>
        <p:nvGrpSpPr>
          <p:cNvPr id="9" name="Group 8">
            <a:extLst>
              <a:ext uri="{FF2B5EF4-FFF2-40B4-BE49-F238E27FC236}">
                <a16:creationId xmlns:a16="http://schemas.microsoft.com/office/drawing/2014/main" id="{3502AA1D-5A4C-1CCD-407D-C58897365945}"/>
              </a:ext>
            </a:extLst>
          </p:cNvPr>
          <p:cNvGrpSpPr/>
          <p:nvPr/>
        </p:nvGrpSpPr>
        <p:grpSpPr>
          <a:xfrm>
            <a:off x="687178" y="2382919"/>
            <a:ext cx="4524985" cy="6467096"/>
            <a:chOff x="3523639" y="2140162"/>
            <a:chExt cx="4524985" cy="6467096"/>
          </a:xfrm>
        </p:grpSpPr>
        <p:pic>
          <p:nvPicPr>
            <p:cNvPr id="8" name="Picture 7">
              <a:extLst>
                <a:ext uri="{FF2B5EF4-FFF2-40B4-BE49-F238E27FC236}">
                  <a16:creationId xmlns:a16="http://schemas.microsoft.com/office/drawing/2014/main" id="{5A013410-9F2C-6E71-1320-A4F3CA602A85}"/>
                </a:ext>
              </a:extLst>
            </p:cNvPr>
            <p:cNvPicPr>
              <a:picLocks noChangeAspect="1"/>
            </p:cNvPicPr>
            <p:nvPr/>
          </p:nvPicPr>
          <p:blipFill>
            <a:blip r:embed="rId4">
              <a:duotone>
                <a:prstClr val="black"/>
                <a:schemeClr val="tx2">
                  <a:tint val="45000"/>
                  <a:satMod val="400000"/>
                </a:schemeClr>
              </a:duotone>
            </a:blip>
            <a:stretch>
              <a:fillRect/>
            </a:stretch>
          </p:blipFill>
          <p:spPr>
            <a:xfrm>
              <a:off x="3523639" y="2140162"/>
              <a:ext cx="4524985" cy="6467096"/>
            </a:xfrm>
            <a:prstGeom prst="rect">
              <a:avLst/>
            </a:prstGeom>
          </p:spPr>
        </p:pic>
        <p:pic>
          <p:nvPicPr>
            <p:cNvPr id="7" name="Picture 4" descr="Đảng Cộng sản Việt Nam – Wikipedia tiếng Việt">
              <a:extLst>
                <a:ext uri="{FF2B5EF4-FFF2-40B4-BE49-F238E27FC236}">
                  <a16:creationId xmlns:a16="http://schemas.microsoft.com/office/drawing/2014/main" id="{8492FF57-8496-0D6A-D8DE-7ADB8FF36826}"/>
                </a:ext>
              </a:extLst>
            </p:cNvPr>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rot="740261">
              <a:off x="5786131" y="5294335"/>
              <a:ext cx="1407698" cy="1273327"/>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a:extLst>
              <a:ext uri="{FF2B5EF4-FFF2-40B4-BE49-F238E27FC236}">
                <a16:creationId xmlns:a16="http://schemas.microsoft.com/office/drawing/2014/main" id="{9EA6940A-4A12-260C-C629-0B50B013AB76}"/>
              </a:ext>
            </a:extLst>
          </p:cNvPr>
          <p:cNvPicPr>
            <a:picLocks noChangeAspect="1"/>
          </p:cNvPicPr>
          <p:nvPr/>
        </p:nvPicPr>
        <p:blipFill>
          <a:blip r:embed="rId7"/>
          <a:srcRect l="100000" r="-375"/>
          <a:stretch/>
        </p:blipFill>
        <p:spPr>
          <a:xfrm>
            <a:off x="12191999" y="-1764"/>
            <a:ext cx="45719" cy="6858000"/>
          </a:xfrm>
          <a:prstGeom prst="rect">
            <a:avLst/>
          </a:prstGeom>
        </p:spPr>
      </p:pic>
    </p:spTree>
    <p:extLst>
      <p:ext uri="{BB962C8B-B14F-4D97-AF65-F5344CB8AC3E}">
        <p14:creationId xmlns:p14="http://schemas.microsoft.com/office/powerpoint/2010/main" val="1782451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240D5-E8B9-26F0-4A07-54AB8BE8FD4A}"/>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EBE3D34-B061-766F-48BA-7E2802C110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Marker/>
                    </a14:imgEffect>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a:off x="-306923" y="-376511"/>
            <a:ext cx="12805846" cy="76110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8227FE-2A46-D535-BA63-80B596A233DB}"/>
              </a:ext>
            </a:extLst>
          </p:cNvPr>
          <p:cNvSpPr txBox="1"/>
          <p:nvPr/>
        </p:nvSpPr>
        <p:spPr>
          <a:xfrm rot="20694422">
            <a:off x="10708065" y="-409766"/>
            <a:ext cx="11999574" cy="584775"/>
          </a:xfrm>
          <a:prstGeom prst="rect">
            <a:avLst/>
          </a:prstGeom>
          <a:noFill/>
        </p:spPr>
        <p:txBody>
          <a:bodyPr wrap="square">
            <a:spAutoFit/>
          </a:bodyPr>
          <a:lstStyle/>
          <a:p>
            <a:pPr algn="ctr"/>
            <a:r>
              <a:rPr lang="vi-VN" sz="3200" i="1">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Ảnh Hưởng Của </a:t>
            </a:r>
            <a:r>
              <a:rPr lang="vi-VN" sz="32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Lịch Sử và Văn Hóa Dân Tộc</a:t>
            </a:r>
            <a:endParaRPr lang="en-US" sz="32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E8CF1E58-E89F-A762-48D4-2A85034001A9}"/>
              </a:ext>
            </a:extLst>
          </p:cNvPr>
          <p:cNvSpPr txBox="1"/>
          <p:nvPr/>
        </p:nvSpPr>
        <p:spPr>
          <a:xfrm rot="20694422">
            <a:off x="13493481" y="-386417"/>
            <a:ext cx="10687392" cy="830997"/>
          </a:xfrm>
          <a:prstGeom prst="rect">
            <a:avLst/>
          </a:prstGeom>
          <a:noFill/>
        </p:spPr>
        <p:txBody>
          <a:bodyPr wrap="square">
            <a:spAutoFit/>
          </a:bodyPr>
          <a:lstStyle/>
          <a:p>
            <a:pPr algn="ctr"/>
            <a:r>
              <a:rPr lang="vi-VN" sz="4800" b="1">
                <a:ln w="6600">
                  <a:solidFill>
                    <a:schemeClr val="accent2"/>
                  </a:solidFill>
                  <a:prstDash val="solid"/>
                </a:ln>
                <a:solidFill>
                  <a:srgbClr val="FFFFFF"/>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4800" b="1">
              <a:ln w="6600">
                <a:solidFill>
                  <a:schemeClr val="accent2"/>
                </a:solidFill>
                <a:prstDash val="solid"/>
              </a:ln>
              <a:solidFill>
                <a:srgbClr val="FFFFFF"/>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8" name="TextBox 7">
            <a:extLst>
              <a:ext uri="{FF2B5EF4-FFF2-40B4-BE49-F238E27FC236}">
                <a16:creationId xmlns:a16="http://schemas.microsoft.com/office/drawing/2014/main" id="{5C73D48B-FA38-3ADE-F7C7-681DB238ABAC}"/>
              </a:ext>
            </a:extLst>
          </p:cNvPr>
          <p:cNvSpPr txBox="1"/>
          <p:nvPr/>
        </p:nvSpPr>
        <p:spPr>
          <a:xfrm rot="20694422">
            <a:off x="15491815" y="161256"/>
            <a:ext cx="9260353" cy="523220"/>
          </a:xfrm>
          <a:prstGeom prst="rect">
            <a:avLst/>
          </a:prstGeom>
          <a:noFill/>
        </p:spPr>
        <p:txBody>
          <a:bodyPr wrap="square">
            <a:spAutoFit/>
          </a:bodyPr>
          <a:lstStyle/>
          <a:p>
            <a:pPr algn="ctr"/>
            <a:r>
              <a:rPr lang="vi-VN" sz="2800" i="1">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đến sự hình thành của </a:t>
            </a:r>
            <a:r>
              <a:rPr lang="vi-VN" sz="28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rPr>
              <a:t>tư tưởng Hồ Chí Minh</a:t>
            </a:r>
            <a:endParaRPr lang="en-US" sz="2800" b="1" i="1" u="sng">
              <a:ln w="0"/>
              <a:solidFill>
                <a:schemeClr val="bg1"/>
              </a:solidFill>
              <a:effectLst>
                <a:outerShdw blurRad="38100" dist="19050" dir="2700000" algn="tl" rotWithShape="0">
                  <a:schemeClr val="dk1">
                    <a:alpha val="40000"/>
                  </a:schemeClr>
                </a:outerShdw>
                <a:reflection blurRad="6350" stA="55000" endA="300" endPos="45500" dir="5400000" sy="-100000" algn="bl" rotWithShape="0"/>
              </a:effectLst>
              <a:latin typeface="Lexend" pitchFamily="2" charset="0"/>
              <a:ea typeface="ADLaM Display" panose="02010000000000000000" pitchFamily="2" charset="0"/>
              <a:cs typeface="ADLaM Display" panose="02010000000000000000" pitchFamily="2" charset="0"/>
            </a:endParaRPr>
          </a:p>
        </p:txBody>
      </p:sp>
      <p:sp>
        <p:nvSpPr>
          <p:cNvPr id="1181" name="TextBox 1180">
            <a:extLst>
              <a:ext uri="{FF2B5EF4-FFF2-40B4-BE49-F238E27FC236}">
                <a16:creationId xmlns:a16="http://schemas.microsoft.com/office/drawing/2014/main" id="{B8BBFB25-4C41-89A2-D69D-7A9AE12E6E3B}"/>
              </a:ext>
            </a:extLst>
          </p:cNvPr>
          <p:cNvSpPr txBox="1"/>
          <p:nvPr/>
        </p:nvSpPr>
        <p:spPr>
          <a:xfrm>
            <a:off x="4083826" y="372467"/>
            <a:ext cx="2012174" cy="584775"/>
          </a:xfrm>
          <a:prstGeom prst="rect">
            <a:avLst/>
          </a:prstGeom>
          <a:noFill/>
        </p:spPr>
        <p:txBody>
          <a:bodyPr wrap="square">
            <a:spAutoFit/>
          </a:bodyPr>
          <a:lstStyle/>
          <a:p>
            <a:pPr algn="ctr"/>
            <a:r>
              <a:rPr lang="vi-VN"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Nhóm 2</a:t>
            </a:r>
            <a:endParaRPr lang="en-US"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82" name="TextBox 1181">
            <a:extLst>
              <a:ext uri="{FF2B5EF4-FFF2-40B4-BE49-F238E27FC236}">
                <a16:creationId xmlns:a16="http://schemas.microsoft.com/office/drawing/2014/main" id="{8EBC503E-FCE2-A9DF-F8A0-C8E801119E4F}"/>
              </a:ext>
            </a:extLst>
          </p:cNvPr>
          <p:cNvSpPr txBox="1"/>
          <p:nvPr/>
        </p:nvSpPr>
        <p:spPr>
          <a:xfrm>
            <a:off x="5952993" y="372467"/>
            <a:ext cx="2873734" cy="584775"/>
          </a:xfrm>
          <a:prstGeom prst="rect">
            <a:avLst/>
          </a:prstGeom>
          <a:noFill/>
        </p:spPr>
        <p:txBody>
          <a:bodyPr wrap="square">
            <a:spAutoFit/>
          </a:bodyPr>
          <a:lstStyle/>
          <a:p>
            <a:r>
              <a:rPr lang="vi-VN" sz="32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a:t>
            </a:r>
            <a:r>
              <a:rPr lang="vi-VN"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Thành viên</a:t>
            </a:r>
            <a:endParaRPr lang="en-US"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1183" name="Straight Connector 1182">
            <a:extLst>
              <a:ext uri="{FF2B5EF4-FFF2-40B4-BE49-F238E27FC236}">
                <a16:creationId xmlns:a16="http://schemas.microsoft.com/office/drawing/2014/main" id="{4749AEB4-659C-BED4-C34C-E1DB1864C78A}"/>
              </a:ext>
            </a:extLst>
          </p:cNvPr>
          <p:cNvCxnSpPr>
            <a:cxnSpLocks/>
            <a:stCxn id="1184" idx="4"/>
            <a:endCxn id="1185" idx="0"/>
          </p:cNvCxnSpPr>
          <p:nvPr/>
        </p:nvCxnSpPr>
        <p:spPr>
          <a:xfrm>
            <a:off x="539977" y="1880847"/>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84" name="Oval 1183">
            <a:extLst>
              <a:ext uri="{FF2B5EF4-FFF2-40B4-BE49-F238E27FC236}">
                <a16:creationId xmlns:a16="http://schemas.microsoft.com/office/drawing/2014/main" id="{FB690CCE-EF23-DBDC-DD40-FB917EB02427}"/>
              </a:ext>
            </a:extLst>
          </p:cNvPr>
          <p:cNvSpPr/>
          <p:nvPr/>
        </p:nvSpPr>
        <p:spPr>
          <a:xfrm>
            <a:off x="444727" y="1690347"/>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5" name="Oval 1184">
            <a:extLst>
              <a:ext uri="{FF2B5EF4-FFF2-40B4-BE49-F238E27FC236}">
                <a16:creationId xmlns:a16="http://schemas.microsoft.com/office/drawing/2014/main" id="{D5F2FC01-754E-9B3E-8F16-E88322F32FB7}"/>
              </a:ext>
            </a:extLst>
          </p:cNvPr>
          <p:cNvSpPr/>
          <p:nvPr/>
        </p:nvSpPr>
        <p:spPr>
          <a:xfrm>
            <a:off x="444727" y="2546039"/>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6" name="Straight Connector 1185">
            <a:extLst>
              <a:ext uri="{FF2B5EF4-FFF2-40B4-BE49-F238E27FC236}">
                <a16:creationId xmlns:a16="http://schemas.microsoft.com/office/drawing/2014/main" id="{61FF66F6-A241-3654-954C-8BE6FCA3E641}"/>
              </a:ext>
            </a:extLst>
          </p:cNvPr>
          <p:cNvCxnSpPr>
            <a:cxnSpLocks/>
            <a:stCxn id="1185" idx="4"/>
            <a:endCxn id="1187" idx="0"/>
          </p:cNvCxnSpPr>
          <p:nvPr/>
        </p:nvCxnSpPr>
        <p:spPr>
          <a:xfrm>
            <a:off x="539977" y="2736539"/>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87" name="Oval 1186">
            <a:extLst>
              <a:ext uri="{FF2B5EF4-FFF2-40B4-BE49-F238E27FC236}">
                <a16:creationId xmlns:a16="http://schemas.microsoft.com/office/drawing/2014/main" id="{DA72B3E8-9495-C315-3481-641E7D6FB440}"/>
              </a:ext>
            </a:extLst>
          </p:cNvPr>
          <p:cNvSpPr/>
          <p:nvPr/>
        </p:nvSpPr>
        <p:spPr>
          <a:xfrm>
            <a:off x="444727" y="3044934"/>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8" name="TextBox 1187">
            <a:extLst>
              <a:ext uri="{FF2B5EF4-FFF2-40B4-BE49-F238E27FC236}">
                <a16:creationId xmlns:a16="http://schemas.microsoft.com/office/drawing/2014/main" id="{39DBF6E4-F518-0633-EF11-766A071399DF}"/>
              </a:ext>
            </a:extLst>
          </p:cNvPr>
          <p:cNvSpPr txBox="1"/>
          <p:nvPr/>
        </p:nvSpPr>
        <p:spPr>
          <a:xfrm>
            <a:off x="699171" y="1366726"/>
            <a:ext cx="5648065" cy="830997"/>
          </a:xfrm>
          <a:prstGeom prst="rect">
            <a:avLst/>
          </a:prstGeom>
          <a:noFill/>
        </p:spPr>
        <p:txBody>
          <a:bodyPr wrap="square">
            <a:spAutoFit/>
          </a:bodyPr>
          <a:lstStyle/>
          <a:p>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ác sự kiện lịch sử của VN giai đoạn</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a:p>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cuối thế kỷ XIX đầu thế kỷ XX</a:t>
            </a:r>
            <a:endParaRPr lang="en-US"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89" name="TextBox 1188">
            <a:extLst>
              <a:ext uri="{FF2B5EF4-FFF2-40B4-BE49-F238E27FC236}">
                <a16:creationId xmlns:a16="http://schemas.microsoft.com/office/drawing/2014/main" id="{A1152B8E-CBCE-411B-E1E6-A099CED7ABB0}"/>
              </a:ext>
            </a:extLst>
          </p:cNvPr>
          <p:cNvSpPr txBox="1"/>
          <p:nvPr/>
        </p:nvSpPr>
        <p:spPr>
          <a:xfrm>
            <a:off x="699170" y="2410456"/>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Từ Phùng Việt Anh</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4008567</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67PM1</a:t>
            </a:r>
          </a:p>
        </p:txBody>
      </p:sp>
      <p:sp>
        <p:nvSpPr>
          <p:cNvPr id="1190" name="TextBox 1189">
            <a:extLst>
              <a:ext uri="{FF2B5EF4-FFF2-40B4-BE49-F238E27FC236}">
                <a16:creationId xmlns:a16="http://schemas.microsoft.com/office/drawing/2014/main" id="{2D8FA792-DC27-4C74-2560-763F1128FD85}"/>
              </a:ext>
            </a:extLst>
          </p:cNvPr>
          <p:cNvSpPr txBox="1"/>
          <p:nvPr/>
        </p:nvSpPr>
        <p:spPr>
          <a:xfrm>
            <a:off x="699170" y="2909352"/>
            <a:ext cx="5015827"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Bùi Thái Bảo</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0001567</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67PM2</a:t>
            </a:r>
          </a:p>
        </p:txBody>
      </p:sp>
      <p:cxnSp>
        <p:nvCxnSpPr>
          <p:cNvPr id="1191" name="Straight Connector 1190">
            <a:extLst>
              <a:ext uri="{FF2B5EF4-FFF2-40B4-BE49-F238E27FC236}">
                <a16:creationId xmlns:a16="http://schemas.microsoft.com/office/drawing/2014/main" id="{8B4019A8-17B3-3E46-83DA-3ECF1C4C6101}"/>
              </a:ext>
            </a:extLst>
          </p:cNvPr>
          <p:cNvCxnSpPr>
            <a:cxnSpLocks/>
            <a:stCxn id="1187" idx="4"/>
            <a:endCxn id="1193" idx="0"/>
          </p:cNvCxnSpPr>
          <p:nvPr/>
        </p:nvCxnSpPr>
        <p:spPr>
          <a:xfrm>
            <a:off x="539977" y="3235434"/>
            <a:ext cx="0" cy="31126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92" name="Straight Connector 1191">
            <a:extLst>
              <a:ext uri="{FF2B5EF4-FFF2-40B4-BE49-F238E27FC236}">
                <a16:creationId xmlns:a16="http://schemas.microsoft.com/office/drawing/2014/main" id="{8C1AC9EB-E112-DA79-BB3C-3F03D67553C0}"/>
              </a:ext>
            </a:extLst>
          </p:cNvPr>
          <p:cNvCxnSpPr>
            <a:cxnSpLocks/>
            <a:stCxn id="1196" idx="2"/>
            <a:endCxn id="1193" idx="6"/>
          </p:cNvCxnSpPr>
          <p:nvPr/>
        </p:nvCxnSpPr>
        <p:spPr>
          <a:xfrm flipH="1">
            <a:off x="601091" y="3607811"/>
            <a:ext cx="5304409"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93" name="Oval 1192">
            <a:extLst>
              <a:ext uri="{FF2B5EF4-FFF2-40B4-BE49-F238E27FC236}">
                <a16:creationId xmlns:a16="http://schemas.microsoft.com/office/drawing/2014/main" id="{58247E06-3326-A699-C498-91E12B7821E8}"/>
              </a:ext>
            </a:extLst>
          </p:cNvPr>
          <p:cNvSpPr/>
          <p:nvPr/>
        </p:nvSpPr>
        <p:spPr>
          <a:xfrm>
            <a:off x="478863" y="3546697"/>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4" name="TextBox 1193">
            <a:extLst>
              <a:ext uri="{FF2B5EF4-FFF2-40B4-BE49-F238E27FC236}">
                <a16:creationId xmlns:a16="http://schemas.microsoft.com/office/drawing/2014/main" id="{EB7F8524-44D2-DF0D-ACF2-7E048D3AFAE5}"/>
              </a:ext>
            </a:extLst>
          </p:cNvPr>
          <p:cNvSpPr txBox="1"/>
          <p:nvPr/>
        </p:nvSpPr>
        <p:spPr>
          <a:xfrm>
            <a:off x="6166865" y="3222565"/>
            <a:ext cx="6141560" cy="830997"/>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Ảnh hưởng của các sự kiện lịch sử</a:t>
            </a:r>
          </a:p>
          <a:p>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đến sự hình thành và phát triển TT HCM</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1195" name="Straight Connector 1194">
            <a:extLst>
              <a:ext uri="{FF2B5EF4-FFF2-40B4-BE49-F238E27FC236}">
                <a16:creationId xmlns:a16="http://schemas.microsoft.com/office/drawing/2014/main" id="{D6AF7925-8219-E1E7-0501-DCBB5748483B}"/>
              </a:ext>
            </a:extLst>
          </p:cNvPr>
          <p:cNvCxnSpPr>
            <a:cxnSpLocks/>
            <a:stCxn id="1196" idx="4"/>
            <a:endCxn id="1197" idx="0"/>
          </p:cNvCxnSpPr>
          <p:nvPr/>
        </p:nvCxnSpPr>
        <p:spPr>
          <a:xfrm>
            <a:off x="6000750" y="3703061"/>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96" name="Oval 1195">
            <a:extLst>
              <a:ext uri="{FF2B5EF4-FFF2-40B4-BE49-F238E27FC236}">
                <a16:creationId xmlns:a16="http://schemas.microsoft.com/office/drawing/2014/main" id="{E71EA738-70F6-0F22-F75F-93CCE4EE98FB}"/>
              </a:ext>
            </a:extLst>
          </p:cNvPr>
          <p:cNvSpPr/>
          <p:nvPr/>
        </p:nvSpPr>
        <p:spPr>
          <a:xfrm>
            <a:off x="5905500" y="3512561"/>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Oval 1196">
            <a:extLst>
              <a:ext uri="{FF2B5EF4-FFF2-40B4-BE49-F238E27FC236}">
                <a16:creationId xmlns:a16="http://schemas.microsoft.com/office/drawing/2014/main" id="{76DFAEAF-2628-22C5-C638-C4DA7D8F7FB4}"/>
              </a:ext>
            </a:extLst>
          </p:cNvPr>
          <p:cNvSpPr/>
          <p:nvPr/>
        </p:nvSpPr>
        <p:spPr>
          <a:xfrm>
            <a:off x="5905500" y="4368253"/>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8" name="Straight Connector 1197">
            <a:extLst>
              <a:ext uri="{FF2B5EF4-FFF2-40B4-BE49-F238E27FC236}">
                <a16:creationId xmlns:a16="http://schemas.microsoft.com/office/drawing/2014/main" id="{0B176D87-5175-75B2-E02E-77193E7D0D57}"/>
              </a:ext>
            </a:extLst>
          </p:cNvPr>
          <p:cNvCxnSpPr>
            <a:cxnSpLocks/>
            <a:stCxn id="1197" idx="4"/>
            <a:endCxn id="1199" idx="0"/>
          </p:cNvCxnSpPr>
          <p:nvPr/>
        </p:nvCxnSpPr>
        <p:spPr>
          <a:xfrm>
            <a:off x="6000750" y="4558753"/>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99" name="Oval 1198">
            <a:extLst>
              <a:ext uri="{FF2B5EF4-FFF2-40B4-BE49-F238E27FC236}">
                <a16:creationId xmlns:a16="http://schemas.microsoft.com/office/drawing/2014/main" id="{5C5F4727-33CC-14A1-8B18-F1A61CD5B6EF}"/>
              </a:ext>
            </a:extLst>
          </p:cNvPr>
          <p:cNvSpPr/>
          <p:nvPr/>
        </p:nvSpPr>
        <p:spPr>
          <a:xfrm>
            <a:off x="5905500" y="4867148"/>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0" name="Straight Connector 1199">
            <a:extLst>
              <a:ext uri="{FF2B5EF4-FFF2-40B4-BE49-F238E27FC236}">
                <a16:creationId xmlns:a16="http://schemas.microsoft.com/office/drawing/2014/main" id="{A6783D9E-76E7-97F3-6C1D-ED7EE2C98564}"/>
              </a:ext>
            </a:extLst>
          </p:cNvPr>
          <p:cNvCxnSpPr>
            <a:cxnSpLocks/>
            <a:stCxn id="1199" idx="4"/>
            <a:endCxn id="1203" idx="0"/>
          </p:cNvCxnSpPr>
          <p:nvPr/>
        </p:nvCxnSpPr>
        <p:spPr>
          <a:xfrm>
            <a:off x="6000750" y="5057648"/>
            <a:ext cx="3225" cy="30760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01" name="TextBox 1200">
            <a:extLst>
              <a:ext uri="{FF2B5EF4-FFF2-40B4-BE49-F238E27FC236}">
                <a16:creationId xmlns:a16="http://schemas.microsoft.com/office/drawing/2014/main" id="{A2C3461E-DAAC-9D03-A4C2-B50B0DA8F59B}"/>
              </a:ext>
            </a:extLst>
          </p:cNvPr>
          <p:cNvSpPr txBox="1"/>
          <p:nvPr/>
        </p:nvSpPr>
        <p:spPr>
          <a:xfrm>
            <a:off x="6166864" y="4234170"/>
            <a:ext cx="6025136"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Đức Trọng – 4006467 - 67PM1</a:t>
            </a:r>
          </a:p>
        </p:txBody>
      </p:sp>
      <p:sp>
        <p:nvSpPr>
          <p:cNvPr id="1202" name="TextBox 1201">
            <a:extLst>
              <a:ext uri="{FF2B5EF4-FFF2-40B4-BE49-F238E27FC236}">
                <a16:creationId xmlns:a16="http://schemas.microsoft.com/office/drawing/2014/main" id="{50837BA7-682C-3C52-15E9-951BC277673D}"/>
              </a:ext>
            </a:extLst>
          </p:cNvPr>
          <p:cNvSpPr txBox="1"/>
          <p:nvPr/>
        </p:nvSpPr>
        <p:spPr>
          <a:xfrm>
            <a:off x="6166864" y="4725614"/>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Đức Chí – 0002767 - 67PM2</a:t>
            </a:r>
          </a:p>
        </p:txBody>
      </p:sp>
      <p:sp>
        <p:nvSpPr>
          <p:cNvPr id="1203" name="Oval 1202">
            <a:extLst>
              <a:ext uri="{FF2B5EF4-FFF2-40B4-BE49-F238E27FC236}">
                <a16:creationId xmlns:a16="http://schemas.microsoft.com/office/drawing/2014/main" id="{D39B93E8-1CDB-A1EB-E3B1-F8B386EBAF7D}"/>
              </a:ext>
            </a:extLst>
          </p:cNvPr>
          <p:cNvSpPr/>
          <p:nvPr/>
        </p:nvSpPr>
        <p:spPr>
          <a:xfrm>
            <a:off x="5908725" y="536525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4" name="Straight Connector 1203">
            <a:extLst>
              <a:ext uri="{FF2B5EF4-FFF2-40B4-BE49-F238E27FC236}">
                <a16:creationId xmlns:a16="http://schemas.microsoft.com/office/drawing/2014/main" id="{F1D9AA86-993B-15A2-EB5A-C5214641ABA1}"/>
              </a:ext>
            </a:extLst>
          </p:cNvPr>
          <p:cNvCxnSpPr>
            <a:cxnSpLocks/>
            <a:stCxn id="1203" idx="4"/>
            <a:endCxn id="1205" idx="0"/>
          </p:cNvCxnSpPr>
          <p:nvPr/>
        </p:nvCxnSpPr>
        <p:spPr>
          <a:xfrm flipH="1">
            <a:off x="6001573" y="5555756"/>
            <a:ext cx="2402" cy="25682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05" name="Oval 1204">
            <a:extLst>
              <a:ext uri="{FF2B5EF4-FFF2-40B4-BE49-F238E27FC236}">
                <a16:creationId xmlns:a16="http://schemas.microsoft.com/office/drawing/2014/main" id="{8403E080-18A5-BEB4-19CB-9A138185305F}"/>
              </a:ext>
            </a:extLst>
          </p:cNvPr>
          <p:cNvSpPr/>
          <p:nvPr/>
        </p:nvSpPr>
        <p:spPr>
          <a:xfrm>
            <a:off x="5940459" y="5812579"/>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TextBox 1205">
            <a:extLst>
              <a:ext uri="{FF2B5EF4-FFF2-40B4-BE49-F238E27FC236}">
                <a16:creationId xmlns:a16="http://schemas.microsoft.com/office/drawing/2014/main" id="{19A95407-7646-60E1-9BBC-5CFB3C2F7CAE}"/>
              </a:ext>
            </a:extLst>
          </p:cNvPr>
          <p:cNvSpPr txBox="1"/>
          <p:nvPr/>
        </p:nvSpPr>
        <p:spPr>
          <a:xfrm>
            <a:off x="6160339" y="5242637"/>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Phạm Ngọc Đức – 0288767 - 67PM2</a:t>
            </a:r>
          </a:p>
        </p:txBody>
      </p:sp>
      <p:cxnSp>
        <p:nvCxnSpPr>
          <p:cNvPr id="1207" name="Straight Connector 1206">
            <a:extLst>
              <a:ext uri="{FF2B5EF4-FFF2-40B4-BE49-F238E27FC236}">
                <a16:creationId xmlns:a16="http://schemas.microsoft.com/office/drawing/2014/main" id="{1E271275-67B4-08B7-B795-FF74B30A4C6E}"/>
              </a:ext>
            </a:extLst>
          </p:cNvPr>
          <p:cNvCxnSpPr>
            <a:cxnSpLocks/>
            <a:stCxn id="1205" idx="2"/>
            <a:endCxn id="1208" idx="6"/>
          </p:cNvCxnSpPr>
          <p:nvPr/>
        </p:nvCxnSpPr>
        <p:spPr>
          <a:xfrm flipH="1">
            <a:off x="502115" y="5873693"/>
            <a:ext cx="5438344"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08" name="Oval 1207">
            <a:extLst>
              <a:ext uri="{FF2B5EF4-FFF2-40B4-BE49-F238E27FC236}">
                <a16:creationId xmlns:a16="http://schemas.microsoft.com/office/drawing/2014/main" id="{F4642D87-CB79-25FB-C5BE-3F2AEA08C924}"/>
              </a:ext>
            </a:extLst>
          </p:cNvPr>
          <p:cNvSpPr/>
          <p:nvPr/>
        </p:nvSpPr>
        <p:spPr>
          <a:xfrm>
            <a:off x="379887" y="5812579"/>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9" name="Straight Connector 1208">
            <a:extLst>
              <a:ext uri="{FF2B5EF4-FFF2-40B4-BE49-F238E27FC236}">
                <a16:creationId xmlns:a16="http://schemas.microsoft.com/office/drawing/2014/main" id="{76976FDC-4F78-980E-8F14-C8144B625209}"/>
              </a:ext>
            </a:extLst>
          </p:cNvPr>
          <p:cNvCxnSpPr>
            <a:cxnSpLocks/>
            <a:stCxn id="1210" idx="4"/>
            <a:endCxn id="1211" idx="0"/>
          </p:cNvCxnSpPr>
          <p:nvPr/>
        </p:nvCxnSpPr>
        <p:spPr>
          <a:xfrm>
            <a:off x="441001" y="8231523"/>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10" name="Oval 1209">
            <a:extLst>
              <a:ext uri="{FF2B5EF4-FFF2-40B4-BE49-F238E27FC236}">
                <a16:creationId xmlns:a16="http://schemas.microsoft.com/office/drawing/2014/main" id="{002DC945-AD21-9726-C208-F037A74B7A83}"/>
              </a:ext>
            </a:extLst>
          </p:cNvPr>
          <p:cNvSpPr/>
          <p:nvPr/>
        </p:nvSpPr>
        <p:spPr>
          <a:xfrm>
            <a:off x="345751" y="8041023"/>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Oval 1210">
            <a:extLst>
              <a:ext uri="{FF2B5EF4-FFF2-40B4-BE49-F238E27FC236}">
                <a16:creationId xmlns:a16="http://schemas.microsoft.com/office/drawing/2014/main" id="{F14D7BDA-FB76-C604-B66B-1A798BCAE5AC}"/>
              </a:ext>
            </a:extLst>
          </p:cNvPr>
          <p:cNvSpPr/>
          <p:nvPr/>
        </p:nvSpPr>
        <p:spPr>
          <a:xfrm>
            <a:off x="345751" y="8896715"/>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2" name="Straight Connector 1211">
            <a:extLst>
              <a:ext uri="{FF2B5EF4-FFF2-40B4-BE49-F238E27FC236}">
                <a16:creationId xmlns:a16="http://schemas.microsoft.com/office/drawing/2014/main" id="{E786B22E-E71E-9967-23BD-733D5059994F}"/>
              </a:ext>
            </a:extLst>
          </p:cNvPr>
          <p:cNvCxnSpPr>
            <a:cxnSpLocks/>
            <a:stCxn id="1211" idx="4"/>
            <a:endCxn id="1213" idx="0"/>
          </p:cNvCxnSpPr>
          <p:nvPr/>
        </p:nvCxnSpPr>
        <p:spPr>
          <a:xfrm>
            <a:off x="441001" y="9087215"/>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13" name="Oval 1212">
            <a:extLst>
              <a:ext uri="{FF2B5EF4-FFF2-40B4-BE49-F238E27FC236}">
                <a16:creationId xmlns:a16="http://schemas.microsoft.com/office/drawing/2014/main" id="{BE9E7992-98E4-3BDA-4E4F-63D87495531A}"/>
              </a:ext>
            </a:extLst>
          </p:cNvPr>
          <p:cNvSpPr/>
          <p:nvPr/>
        </p:nvSpPr>
        <p:spPr>
          <a:xfrm>
            <a:off x="345751" y="9395610"/>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TextBox 1213">
            <a:extLst>
              <a:ext uri="{FF2B5EF4-FFF2-40B4-BE49-F238E27FC236}">
                <a16:creationId xmlns:a16="http://schemas.microsoft.com/office/drawing/2014/main" id="{E5776CDD-17C8-38F9-107B-CFA138A99A10}"/>
              </a:ext>
            </a:extLst>
          </p:cNvPr>
          <p:cNvSpPr txBox="1"/>
          <p:nvPr/>
        </p:nvSpPr>
        <p:spPr>
          <a:xfrm>
            <a:off x="801964" y="7717402"/>
            <a:ext cx="5747042" cy="830997"/>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ác </a:t>
            </a:r>
            <a:r>
              <a:rPr lang="en-US"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văn hóa nổi bật </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của nền văn hóa VN</a:t>
            </a:r>
            <a:endParaRPr lang="en-US"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215" name="TextBox 1214">
            <a:extLst>
              <a:ext uri="{FF2B5EF4-FFF2-40B4-BE49-F238E27FC236}">
                <a16:creationId xmlns:a16="http://schemas.microsoft.com/office/drawing/2014/main" id="{5736C9F2-E78A-52D4-95B3-807BD10B6CB8}"/>
              </a:ext>
            </a:extLst>
          </p:cNvPr>
          <p:cNvSpPr txBox="1"/>
          <p:nvPr/>
        </p:nvSpPr>
        <p:spPr>
          <a:xfrm>
            <a:off x="801964" y="8761132"/>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Khánh An – 4005867 - 67PM1</a:t>
            </a:r>
          </a:p>
        </p:txBody>
      </p:sp>
      <p:cxnSp>
        <p:nvCxnSpPr>
          <p:cNvPr id="1216" name="Straight Connector 1215">
            <a:extLst>
              <a:ext uri="{FF2B5EF4-FFF2-40B4-BE49-F238E27FC236}">
                <a16:creationId xmlns:a16="http://schemas.microsoft.com/office/drawing/2014/main" id="{C7C5D470-59DC-F544-76E2-CFCD55D3C10F}"/>
              </a:ext>
            </a:extLst>
          </p:cNvPr>
          <p:cNvCxnSpPr>
            <a:cxnSpLocks/>
            <a:stCxn id="1208" idx="4"/>
            <a:endCxn id="1210" idx="0"/>
          </p:cNvCxnSpPr>
          <p:nvPr/>
        </p:nvCxnSpPr>
        <p:spPr>
          <a:xfrm>
            <a:off x="441001" y="5934807"/>
            <a:ext cx="0" cy="210621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17" name="TextBox 1216">
            <a:extLst>
              <a:ext uri="{FF2B5EF4-FFF2-40B4-BE49-F238E27FC236}">
                <a16:creationId xmlns:a16="http://schemas.microsoft.com/office/drawing/2014/main" id="{F8EE9C14-C2C6-C8B1-597B-9F65881239E8}"/>
              </a:ext>
            </a:extLst>
          </p:cNvPr>
          <p:cNvSpPr txBox="1"/>
          <p:nvPr/>
        </p:nvSpPr>
        <p:spPr>
          <a:xfrm>
            <a:off x="801964" y="9260027"/>
            <a:ext cx="6372105"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Công Gia Bảo – 0001667 - 67PM2</a:t>
            </a:r>
          </a:p>
        </p:txBody>
      </p:sp>
      <p:cxnSp>
        <p:nvCxnSpPr>
          <p:cNvPr id="1218" name="Straight Connector 1217">
            <a:extLst>
              <a:ext uri="{FF2B5EF4-FFF2-40B4-BE49-F238E27FC236}">
                <a16:creationId xmlns:a16="http://schemas.microsoft.com/office/drawing/2014/main" id="{D521135C-53E4-F61B-0FCC-9922B0DCA8FD}"/>
              </a:ext>
            </a:extLst>
          </p:cNvPr>
          <p:cNvCxnSpPr>
            <a:cxnSpLocks/>
            <a:stCxn id="1222" idx="2"/>
            <a:endCxn id="1219" idx="6"/>
          </p:cNvCxnSpPr>
          <p:nvPr/>
        </p:nvCxnSpPr>
        <p:spPr>
          <a:xfrm flipH="1">
            <a:off x="502007" y="10534984"/>
            <a:ext cx="5365631"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19" name="Oval 1218">
            <a:extLst>
              <a:ext uri="{FF2B5EF4-FFF2-40B4-BE49-F238E27FC236}">
                <a16:creationId xmlns:a16="http://schemas.microsoft.com/office/drawing/2014/main" id="{7408CD24-2795-01CE-D4A6-9CD408E57798}"/>
              </a:ext>
            </a:extLst>
          </p:cNvPr>
          <p:cNvSpPr/>
          <p:nvPr/>
        </p:nvSpPr>
        <p:spPr>
          <a:xfrm>
            <a:off x="379779" y="10473870"/>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TextBox 1219">
            <a:extLst>
              <a:ext uri="{FF2B5EF4-FFF2-40B4-BE49-F238E27FC236}">
                <a16:creationId xmlns:a16="http://schemas.microsoft.com/office/drawing/2014/main" id="{1153F906-CC61-B370-0FC4-5D9F94E710FC}"/>
              </a:ext>
            </a:extLst>
          </p:cNvPr>
          <p:cNvSpPr txBox="1"/>
          <p:nvPr/>
        </p:nvSpPr>
        <p:spPr>
          <a:xfrm>
            <a:off x="6320405" y="10149738"/>
            <a:ext cx="6577347" cy="830997"/>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Tác động </a:t>
            </a: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văn hóa Việt Nam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đến </a:t>
            </a: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hình thành phát triển tư tưởng HCM</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1221" name="Straight Connector 1220">
            <a:extLst>
              <a:ext uri="{FF2B5EF4-FFF2-40B4-BE49-F238E27FC236}">
                <a16:creationId xmlns:a16="http://schemas.microsoft.com/office/drawing/2014/main" id="{E4A3C873-F489-9375-88C3-26FF6F65E4FF}"/>
              </a:ext>
            </a:extLst>
          </p:cNvPr>
          <p:cNvCxnSpPr>
            <a:cxnSpLocks/>
            <a:stCxn id="1222" idx="4"/>
            <a:endCxn id="1223" idx="0"/>
          </p:cNvCxnSpPr>
          <p:nvPr/>
        </p:nvCxnSpPr>
        <p:spPr>
          <a:xfrm>
            <a:off x="5962888" y="10630234"/>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22" name="Oval 1221">
            <a:extLst>
              <a:ext uri="{FF2B5EF4-FFF2-40B4-BE49-F238E27FC236}">
                <a16:creationId xmlns:a16="http://schemas.microsoft.com/office/drawing/2014/main" id="{53147BF1-BC83-E3F8-334B-F341794DBD1C}"/>
              </a:ext>
            </a:extLst>
          </p:cNvPr>
          <p:cNvSpPr/>
          <p:nvPr/>
        </p:nvSpPr>
        <p:spPr>
          <a:xfrm>
            <a:off x="5867638" y="10439734"/>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0DD585F9-1901-50A9-7FE1-297FEAAE8C24}"/>
              </a:ext>
            </a:extLst>
          </p:cNvPr>
          <p:cNvSpPr/>
          <p:nvPr/>
        </p:nvSpPr>
        <p:spPr>
          <a:xfrm>
            <a:off x="5867638" y="1129542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4" name="Straight Connector 1223">
            <a:extLst>
              <a:ext uri="{FF2B5EF4-FFF2-40B4-BE49-F238E27FC236}">
                <a16:creationId xmlns:a16="http://schemas.microsoft.com/office/drawing/2014/main" id="{80767F70-A570-62E3-C25E-73DB01560F10}"/>
              </a:ext>
            </a:extLst>
          </p:cNvPr>
          <p:cNvCxnSpPr>
            <a:cxnSpLocks/>
            <a:stCxn id="1223" idx="4"/>
            <a:endCxn id="1225" idx="0"/>
          </p:cNvCxnSpPr>
          <p:nvPr/>
        </p:nvCxnSpPr>
        <p:spPr>
          <a:xfrm>
            <a:off x="5962888" y="11485926"/>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25" name="Oval 1224">
            <a:extLst>
              <a:ext uri="{FF2B5EF4-FFF2-40B4-BE49-F238E27FC236}">
                <a16:creationId xmlns:a16="http://schemas.microsoft.com/office/drawing/2014/main" id="{0651AF3D-5434-1F10-4182-7EDB0BEF1D89}"/>
              </a:ext>
            </a:extLst>
          </p:cNvPr>
          <p:cNvSpPr/>
          <p:nvPr/>
        </p:nvSpPr>
        <p:spPr>
          <a:xfrm>
            <a:off x="5867638" y="11794321"/>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6" name="Straight Connector 1225">
            <a:extLst>
              <a:ext uri="{FF2B5EF4-FFF2-40B4-BE49-F238E27FC236}">
                <a16:creationId xmlns:a16="http://schemas.microsoft.com/office/drawing/2014/main" id="{D1FF5118-B413-72CB-07C0-5CB5CF7E679D}"/>
              </a:ext>
            </a:extLst>
          </p:cNvPr>
          <p:cNvCxnSpPr>
            <a:cxnSpLocks/>
            <a:stCxn id="1225" idx="4"/>
            <a:endCxn id="1229" idx="0"/>
          </p:cNvCxnSpPr>
          <p:nvPr/>
        </p:nvCxnSpPr>
        <p:spPr>
          <a:xfrm>
            <a:off x="5962888" y="11984821"/>
            <a:ext cx="3225" cy="250883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27" name="TextBox 1226">
            <a:extLst>
              <a:ext uri="{FF2B5EF4-FFF2-40B4-BE49-F238E27FC236}">
                <a16:creationId xmlns:a16="http://schemas.microsoft.com/office/drawing/2014/main" id="{1F476052-9109-999D-9D75-1A92ECF0FF5C}"/>
              </a:ext>
            </a:extLst>
          </p:cNvPr>
          <p:cNvSpPr txBox="1"/>
          <p:nvPr/>
        </p:nvSpPr>
        <p:spPr>
          <a:xfrm>
            <a:off x="6347236" y="11161343"/>
            <a:ext cx="6025136"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Phi Hùng – 0195867 - 67PM2</a:t>
            </a:r>
          </a:p>
        </p:txBody>
      </p:sp>
      <p:sp>
        <p:nvSpPr>
          <p:cNvPr id="1228" name="TextBox 1227">
            <a:extLst>
              <a:ext uri="{FF2B5EF4-FFF2-40B4-BE49-F238E27FC236}">
                <a16:creationId xmlns:a16="http://schemas.microsoft.com/office/drawing/2014/main" id="{1E85F7F4-BD9F-9186-000D-C6F9EF045D4E}"/>
              </a:ext>
            </a:extLst>
          </p:cNvPr>
          <p:cNvSpPr txBox="1"/>
          <p:nvPr/>
        </p:nvSpPr>
        <p:spPr>
          <a:xfrm>
            <a:off x="6347236" y="11652787"/>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Trần Đình Chiểu – 0003067 - 67PM1</a:t>
            </a:r>
          </a:p>
        </p:txBody>
      </p:sp>
      <p:sp>
        <p:nvSpPr>
          <p:cNvPr id="1229" name="Oval 1228">
            <a:extLst>
              <a:ext uri="{FF2B5EF4-FFF2-40B4-BE49-F238E27FC236}">
                <a16:creationId xmlns:a16="http://schemas.microsoft.com/office/drawing/2014/main" id="{24AD6932-A806-18AD-468C-5755BB8DAE32}"/>
              </a:ext>
            </a:extLst>
          </p:cNvPr>
          <p:cNvSpPr/>
          <p:nvPr/>
        </p:nvSpPr>
        <p:spPr>
          <a:xfrm>
            <a:off x="5870863" y="14493651"/>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0" name="Straight Connector 1229">
            <a:extLst>
              <a:ext uri="{FF2B5EF4-FFF2-40B4-BE49-F238E27FC236}">
                <a16:creationId xmlns:a16="http://schemas.microsoft.com/office/drawing/2014/main" id="{5C353745-73EE-3FD5-75E1-16781945FB76}"/>
              </a:ext>
            </a:extLst>
          </p:cNvPr>
          <p:cNvCxnSpPr>
            <a:cxnSpLocks/>
            <a:stCxn id="1213" idx="4"/>
            <a:endCxn id="1219" idx="0"/>
          </p:cNvCxnSpPr>
          <p:nvPr/>
        </p:nvCxnSpPr>
        <p:spPr>
          <a:xfrm flipH="1">
            <a:off x="440893" y="9586110"/>
            <a:ext cx="108" cy="887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31" name="TextBox 1230">
            <a:extLst>
              <a:ext uri="{FF2B5EF4-FFF2-40B4-BE49-F238E27FC236}">
                <a16:creationId xmlns:a16="http://schemas.microsoft.com/office/drawing/2014/main" id="{F3C2E637-5A27-A60F-8D27-1E05E6154200}"/>
              </a:ext>
            </a:extLst>
          </p:cNvPr>
          <p:cNvSpPr txBox="1"/>
          <p:nvPr/>
        </p:nvSpPr>
        <p:spPr>
          <a:xfrm>
            <a:off x="2402286" y="14762933"/>
            <a:ext cx="7121203" cy="461665"/>
          </a:xfrm>
          <a:prstGeom prst="rect">
            <a:avLst/>
          </a:prstGeom>
          <a:noFill/>
        </p:spPr>
        <p:txBody>
          <a:bodyPr wrap="square">
            <a:spAutoFit/>
          </a:bodyPr>
          <a:lstStyle/>
          <a:p>
            <a:pPr algn="ct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Tóm tắt tổng hợp nội dung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và </a:t>
            </a: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Powerpoint</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1232" name="Picture 1231">
            <a:extLst>
              <a:ext uri="{FF2B5EF4-FFF2-40B4-BE49-F238E27FC236}">
                <a16:creationId xmlns:a16="http://schemas.microsoft.com/office/drawing/2014/main" id="{2E2B01DC-9C04-9B1F-F61F-B83D1B7E096C}"/>
              </a:ext>
            </a:extLst>
          </p:cNvPr>
          <p:cNvPicPr>
            <a:picLocks noChangeAspect="1"/>
          </p:cNvPicPr>
          <p:nvPr/>
        </p:nvPicPr>
        <p:blipFill>
          <a:blip r:embed="rId5">
            <a:lum bright="70000" contrast="-70000"/>
          </a:blip>
          <a:stretch>
            <a:fillRect/>
          </a:stretch>
        </p:blipFill>
        <p:spPr>
          <a:xfrm>
            <a:off x="3675485" y="15603292"/>
            <a:ext cx="4574806" cy="4834433"/>
          </a:xfrm>
          <a:prstGeom prst="rect">
            <a:avLst/>
          </a:prstGeom>
        </p:spPr>
      </p:pic>
      <p:sp>
        <p:nvSpPr>
          <p:cNvPr id="1233" name="TextBox 1232">
            <a:extLst>
              <a:ext uri="{FF2B5EF4-FFF2-40B4-BE49-F238E27FC236}">
                <a16:creationId xmlns:a16="http://schemas.microsoft.com/office/drawing/2014/main" id="{41CE03EC-6CA1-61F2-153B-254CA9D44837}"/>
              </a:ext>
            </a:extLst>
          </p:cNvPr>
          <p:cNvSpPr txBox="1"/>
          <p:nvPr/>
        </p:nvSpPr>
        <p:spPr>
          <a:xfrm>
            <a:off x="2990907" y="15348927"/>
            <a:ext cx="5943960" cy="461665"/>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Đỗ Trần Hiếu Anh – 4006067 - 67PM1</a:t>
            </a:r>
          </a:p>
        </p:txBody>
      </p:sp>
    </p:spTree>
    <p:extLst>
      <p:ext uri="{BB962C8B-B14F-4D97-AF65-F5344CB8AC3E}">
        <p14:creationId xmlns:p14="http://schemas.microsoft.com/office/powerpoint/2010/main" val="214750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FA011-44C1-73A8-5653-4CF2E1F096B8}"/>
            </a:ext>
          </a:extLst>
        </p:cNvPr>
        <p:cNvGrpSpPr/>
        <p:nvPr/>
      </p:nvGrpSpPr>
      <p:grpSpPr>
        <a:xfrm>
          <a:off x="0" y="0"/>
          <a:ext cx="0" cy="0"/>
          <a:chOff x="0" y="0"/>
          <a:chExt cx="0" cy="0"/>
        </a:xfrm>
      </p:grpSpPr>
      <p:pic>
        <p:nvPicPr>
          <p:cNvPr id="18434" name="Picture 2" descr="Phong trào Ðồng khởi - nơi tỏa sáng chủ nghĩa yêu nước của dân tộc Việt Nam  (kỳ 3) - Báo Đồng Khởi Online">
            <a:extLst>
              <a:ext uri="{FF2B5EF4-FFF2-40B4-BE49-F238E27FC236}">
                <a16:creationId xmlns:a16="http://schemas.microsoft.com/office/drawing/2014/main" id="{40DFE316-6A91-67C1-7F06-9DC8F647A04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76000"/>
                    </a14:imgEffect>
                  </a14:imgLayer>
                </a14:imgProps>
              </a:ext>
              <a:ext uri="{28A0092B-C50C-407E-A947-70E740481C1C}">
                <a14:useLocalDpi xmlns:a14="http://schemas.microsoft.com/office/drawing/2010/main" val="0"/>
              </a:ext>
            </a:extLst>
          </a:blip>
          <a:srcRect l="589" t="9833" r="-413" b="14706"/>
          <a:stretch/>
        </p:blipFill>
        <p:spPr bwMode="auto">
          <a:xfrm>
            <a:off x="-8620" y="-17181"/>
            <a:ext cx="12273191" cy="69115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A64361-4FC1-583B-2247-F2839A40BDFE}"/>
              </a:ext>
            </a:extLst>
          </p:cNvPr>
          <p:cNvSpPr txBox="1"/>
          <p:nvPr/>
        </p:nvSpPr>
        <p:spPr>
          <a:xfrm>
            <a:off x="-4007667" y="441812"/>
            <a:ext cx="4048121"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2: Ảnh hưởng của các sự kiện lịch sử</a:t>
            </a:r>
          </a:p>
        </p:txBody>
      </p:sp>
      <p:sp>
        <p:nvSpPr>
          <p:cNvPr id="10" name="TextBox 9">
            <a:extLst>
              <a:ext uri="{FF2B5EF4-FFF2-40B4-BE49-F238E27FC236}">
                <a16:creationId xmlns:a16="http://schemas.microsoft.com/office/drawing/2014/main" id="{432B33F7-A3D2-8EDA-FB04-5873931417A9}"/>
              </a:ext>
            </a:extLst>
          </p:cNvPr>
          <p:cNvSpPr txBox="1"/>
          <p:nvPr/>
        </p:nvSpPr>
        <p:spPr>
          <a:xfrm>
            <a:off x="481417" y="-1643618"/>
            <a:ext cx="2442854"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Vai </a:t>
            </a:r>
            <a:r>
              <a:rPr lang="vi-VN"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trò của</a:t>
            </a:r>
            <a:endPar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75475262-E4FF-34C4-9BB6-A5B696BFDE57}"/>
              </a:ext>
            </a:extLst>
          </p:cNvPr>
          <p:cNvSpPr txBox="1"/>
          <p:nvPr/>
        </p:nvSpPr>
        <p:spPr>
          <a:xfrm>
            <a:off x="3809507" y="-1243508"/>
            <a:ext cx="514843" cy="400110"/>
          </a:xfrm>
          <a:prstGeom prst="rect">
            <a:avLst/>
          </a:prstGeom>
          <a:noFill/>
        </p:spPr>
        <p:txBody>
          <a:bodyPr wrap="square">
            <a:spAutoFit/>
          </a:bodyPr>
          <a:lstStyle/>
          <a:p>
            <a:r>
              <a:rPr lang="vi-VN"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và</a:t>
            </a:r>
            <a:endPar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982E3893-6662-C3EE-44EA-43D9F9DA0AB2}"/>
              </a:ext>
            </a:extLst>
          </p:cNvPr>
          <p:cNvSpPr txBox="1"/>
          <p:nvPr/>
        </p:nvSpPr>
        <p:spPr>
          <a:xfrm>
            <a:off x="459479" y="-843398"/>
            <a:ext cx="5636521"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Đảng Cộng sản Việt Nam</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24" name="TextBox 23">
            <a:extLst>
              <a:ext uri="{FF2B5EF4-FFF2-40B4-BE49-F238E27FC236}">
                <a16:creationId xmlns:a16="http://schemas.microsoft.com/office/drawing/2014/main" id="{4F316838-CE62-0765-1BFF-E532CA5226CB}"/>
              </a:ext>
            </a:extLst>
          </p:cNvPr>
          <p:cNvSpPr txBox="1"/>
          <p:nvPr/>
        </p:nvSpPr>
        <p:spPr>
          <a:xfrm>
            <a:off x="459480" y="-1355075"/>
            <a:ext cx="4484281" cy="584775"/>
          </a:xfrm>
          <a:prstGeom prst="rect">
            <a:avLst/>
          </a:prstGeom>
          <a:noFill/>
        </p:spPr>
        <p:txBody>
          <a:bodyPr wrap="square">
            <a:spAutoFit/>
          </a:bodyPr>
          <a:lstStyle/>
          <a:p>
            <a:r>
              <a:rPr lang="vi-VN"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Nguyễn Ái Quốc</a:t>
            </a:r>
            <a:endPar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EED2BADE-49F3-A8C9-35D0-01D5FD1B008D}"/>
              </a:ext>
            </a:extLst>
          </p:cNvPr>
          <p:cNvSpPr txBox="1"/>
          <p:nvPr/>
        </p:nvSpPr>
        <p:spPr>
          <a:xfrm>
            <a:off x="-8828867" y="5496242"/>
            <a:ext cx="8409006"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Khẳng Định Con Đường Cách Mạng Vô Sản</a:t>
            </a: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Giành độc lập gắn với xây dựng công bằng xã hội.</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22005957-E4F0-A0F7-A38D-A5AD9C3B78FE}"/>
              </a:ext>
            </a:extLst>
          </p:cNvPr>
          <p:cNvSpPr txBox="1"/>
          <p:nvPr/>
        </p:nvSpPr>
        <p:spPr>
          <a:xfrm>
            <a:off x="-12284395" y="8250155"/>
            <a:ext cx="9372374"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Vai Trò Lãnh Đạo của Đảng</a:t>
            </a: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"Đảng lãnh đạo - nhân dân làm chủ".</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5" name="TextBox 14">
            <a:extLst>
              <a:ext uri="{FF2B5EF4-FFF2-40B4-BE49-F238E27FC236}">
                <a16:creationId xmlns:a16="http://schemas.microsoft.com/office/drawing/2014/main" id="{A94B5C93-F159-DDA3-042B-0FDA5E215598}"/>
              </a:ext>
            </a:extLst>
          </p:cNvPr>
          <p:cNvSpPr txBox="1"/>
          <p:nvPr/>
        </p:nvSpPr>
        <p:spPr>
          <a:xfrm>
            <a:off x="-10611406" y="6615620"/>
            <a:ext cx="10479052"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Đại Đoàn Kết Toàn Dân</a:t>
            </a: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Nền tảng vững chắc từ khối đại đoàn kết toàn dân tộc.</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6" name="TextBox 15">
            <a:extLst>
              <a:ext uri="{FF2B5EF4-FFF2-40B4-BE49-F238E27FC236}">
                <a16:creationId xmlns:a16="http://schemas.microsoft.com/office/drawing/2014/main" id="{068A33E9-AFD6-F295-1257-EE9A4FCCF99F}"/>
              </a:ext>
            </a:extLst>
          </p:cNvPr>
          <p:cNvSpPr txBox="1"/>
          <p:nvPr/>
        </p:nvSpPr>
        <p:spPr>
          <a:xfrm>
            <a:off x="-14325872" y="9675384"/>
            <a:ext cx="9372374" cy="861774"/>
          </a:xfrm>
          <a:prstGeom prst="rect">
            <a:avLst/>
          </a:prstGeom>
          <a:noFill/>
          <a:scene3d>
            <a:camera prst="perspectiveContrastingRightFacing"/>
            <a:lightRig rig="threePt" dir="t"/>
          </a:scene3d>
        </p:spPr>
        <p:txBody>
          <a:bodyPr wrap="square">
            <a:spAutoFit/>
          </a:bodyPr>
          <a:lstStyle/>
          <a:p>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Mục Tiêu Độc Lập Gắn Với Chủ Nghĩa Xã Hội</a:t>
            </a:r>
            <a:endParaRPr lang="en-US"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a:p>
            <a:pPr marL="342900" indent="-342900">
              <a:buFont typeface="Arial" panose="020B0604020202020204" pitchFamily="34" charset="0"/>
              <a:buChar char="•"/>
            </a:pPr>
            <a:r>
              <a:rPr lang="vi-VN"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Xây dựng xã hội công bằng, tiến bộ.</a:t>
            </a:r>
            <a:endParaRPr lang="en-US" sz="23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grpSp>
        <p:nvGrpSpPr>
          <p:cNvPr id="9" name="Group 8">
            <a:extLst>
              <a:ext uri="{FF2B5EF4-FFF2-40B4-BE49-F238E27FC236}">
                <a16:creationId xmlns:a16="http://schemas.microsoft.com/office/drawing/2014/main" id="{0608562C-2FC2-5153-B4E3-8165429B9560}"/>
              </a:ext>
            </a:extLst>
          </p:cNvPr>
          <p:cNvGrpSpPr/>
          <p:nvPr/>
        </p:nvGrpSpPr>
        <p:grpSpPr>
          <a:xfrm>
            <a:off x="-4246098" y="4269919"/>
            <a:ext cx="4524985" cy="6467096"/>
            <a:chOff x="3523639" y="2140162"/>
            <a:chExt cx="4524985" cy="6467096"/>
          </a:xfrm>
        </p:grpSpPr>
        <p:pic>
          <p:nvPicPr>
            <p:cNvPr id="8" name="Picture 7">
              <a:extLst>
                <a:ext uri="{FF2B5EF4-FFF2-40B4-BE49-F238E27FC236}">
                  <a16:creationId xmlns:a16="http://schemas.microsoft.com/office/drawing/2014/main" id="{06E717C9-65EA-3422-ABF0-42F43D0F5197}"/>
                </a:ext>
              </a:extLst>
            </p:cNvPr>
            <p:cNvPicPr>
              <a:picLocks noChangeAspect="1"/>
            </p:cNvPicPr>
            <p:nvPr/>
          </p:nvPicPr>
          <p:blipFill>
            <a:blip r:embed="rId4">
              <a:duotone>
                <a:prstClr val="black"/>
                <a:schemeClr val="tx2">
                  <a:tint val="45000"/>
                  <a:satMod val="400000"/>
                </a:schemeClr>
              </a:duotone>
            </a:blip>
            <a:stretch>
              <a:fillRect/>
            </a:stretch>
          </p:blipFill>
          <p:spPr>
            <a:xfrm>
              <a:off x="3523639" y="2140162"/>
              <a:ext cx="4524985" cy="6467096"/>
            </a:xfrm>
            <a:prstGeom prst="rect">
              <a:avLst/>
            </a:prstGeom>
          </p:spPr>
        </p:pic>
        <p:pic>
          <p:nvPicPr>
            <p:cNvPr id="7" name="Picture 4" descr="Đảng Cộng sản Việt Nam – Wikipedia tiếng Việt">
              <a:extLst>
                <a:ext uri="{FF2B5EF4-FFF2-40B4-BE49-F238E27FC236}">
                  <a16:creationId xmlns:a16="http://schemas.microsoft.com/office/drawing/2014/main" id="{ADB1F430-87C6-CBB2-5C29-6B653DF4249C}"/>
                </a:ext>
              </a:extLst>
            </p:cNvPr>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rot="740261">
              <a:off x="5786131" y="5294335"/>
              <a:ext cx="1407698" cy="1273327"/>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1EA6529D-894E-F800-ABEE-359B99EFFD4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36000"/>
                    </a14:imgEffect>
                  </a14:imgLayer>
                </a14:imgProps>
              </a:ext>
            </a:extLst>
          </a:blip>
          <a:stretch>
            <a:fillRect/>
          </a:stretch>
        </p:blipFill>
        <p:spPr>
          <a:xfrm>
            <a:off x="0" y="-1764"/>
            <a:ext cx="12192000" cy="6858000"/>
          </a:xfrm>
          <a:prstGeom prst="rect">
            <a:avLst/>
          </a:prstGeom>
        </p:spPr>
      </p:pic>
      <p:sp>
        <p:nvSpPr>
          <p:cNvPr id="3" name="TextBox 2">
            <a:extLst>
              <a:ext uri="{FF2B5EF4-FFF2-40B4-BE49-F238E27FC236}">
                <a16:creationId xmlns:a16="http://schemas.microsoft.com/office/drawing/2014/main" id="{916D3D35-4022-FFAD-A7CA-FEFF0583C24F}"/>
              </a:ext>
            </a:extLst>
          </p:cNvPr>
          <p:cNvSpPr txBox="1"/>
          <p:nvPr/>
        </p:nvSpPr>
        <p:spPr>
          <a:xfrm>
            <a:off x="1857379" y="2276736"/>
            <a:ext cx="8477242" cy="584775"/>
          </a:xfrm>
          <a:prstGeom prst="rect">
            <a:avLst/>
          </a:prstGeom>
          <a:noFill/>
        </p:spPr>
        <p:txBody>
          <a:bodyPr wrap="square">
            <a:spAutoFit/>
          </a:bodyPr>
          <a:lstStyle/>
          <a:p>
            <a:pPr algn="ctr"/>
            <a:r>
              <a:rPr lang="vi-VN"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a:t>
            </a:r>
            <a:r>
              <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3</a:t>
            </a:r>
            <a:r>
              <a:rPr lang="vi-VN"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Ảnh Hưởng của Giá Trị Văn Hóa</a:t>
            </a:r>
          </a:p>
        </p:txBody>
      </p:sp>
      <p:sp>
        <p:nvSpPr>
          <p:cNvPr id="4" name="TextBox 3">
            <a:extLst>
              <a:ext uri="{FF2B5EF4-FFF2-40B4-BE49-F238E27FC236}">
                <a16:creationId xmlns:a16="http://schemas.microsoft.com/office/drawing/2014/main" id="{95330F56-3397-ED24-38EC-EF29FDA31899}"/>
              </a:ext>
            </a:extLst>
          </p:cNvPr>
          <p:cNvSpPr txBox="1"/>
          <p:nvPr/>
        </p:nvSpPr>
        <p:spPr>
          <a:xfrm>
            <a:off x="1857379" y="4067397"/>
            <a:ext cx="8477242" cy="584775"/>
          </a:xfrm>
          <a:prstGeom prst="rect">
            <a:avLst/>
          </a:prstGeom>
          <a:noFill/>
        </p:spPr>
        <p:txBody>
          <a:bodyPr wrap="square">
            <a:spAutoFit/>
          </a:bodyPr>
          <a:lstStyle/>
          <a:p>
            <a:pPr algn="ctr"/>
            <a:r>
              <a:rPr lang="vi-VN"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Đến Tư Tưởng Hồ Chí Minh</a:t>
            </a:r>
          </a:p>
        </p:txBody>
      </p:sp>
      <p:pic>
        <p:nvPicPr>
          <p:cNvPr id="17" name="Picture 16">
            <a:extLst>
              <a:ext uri="{FF2B5EF4-FFF2-40B4-BE49-F238E27FC236}">
                <a16:creationId xmlns:a16="http://schemas.microsoft.com/office/drawing/2014/main" id="{1EEC542E-B244-58CC-64A4-7DC93832EC8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36000"/>
                    </a14:imgEffect>
                  </a14:imgLayer>
                </a14:imgProps>
              </a:ext>
            </a:extLst>
          </a:blip>
          <a:srcRect l="15234" t="33785" r="15234" b="57688"/>
          <a:stretch>
            <a:fillRect/>
          </a:stretch>
        </p:blipFill>
        <p:spPr>
          <a:xfrm>
            <a:off x="1857379" y="2315194"/>
            <a:ext cx="8477242" cy="584775"/>
          </a:xfrm>
          <a:custGeom>
            <a:avLst/>
            <a:gdLst>
              <a:gd name="connsiteX0" fmla="*/ 0 w 8477242"/>
              <a:gd name="connsiteY0" fmla="*/ 0 h 584775"/>
              <a:gd name="connsiteX1" fmla="*/ 8477242 w 8477242"/>
              <a:gd name="connsiteY1" fmla="*/ 0 h 584775"/>
              <a:gd name="connsiteX2" fmla="*/ 8477242 w 8477242"/>
              <a:gd name="connsiteY2" fmla="*/ 584775 h 584775"/>
              <a:gd name="connsiteX3" fmla="*/ 0 w 8477242"/>
              <a:gd name="connsiteY3" fmla="*/ 584775 h 584775"/>
            </a:gdLst>
            <a:ahLst/>
            <a:cxnLst>
              <a:cxn ang="0">
                <a:pos x="connsiteX0" y="connsiteY0"/>
              </a:cxn>
              <a:cxn ang="0">
                <a:pos x="connsiteX1" y="connsiteY1"/>
              </a:cxn>
              <a:cxn ang="0">
                <a:pos x="connsiteX2" y="connsiteY2"/>
              </a:cxn>
              <a:cxn ang="0">
                <a:pos x="connsiteX3" y="connsiteY3"/>
              </a:cxn>
            </a:cxnLst>
            <a:rect l="l" t="t" r="r" b="b"/>
            <a:pathLst>
              <a:path w="8477242" h="584775">
                <a:moveTo>
                  <a:pt x="0" y="0"/>
                </a:moveTo>
                <a:lnTo>
                  <a:pt x="8477242" y="0"/>
                </a:lnTo>
                <a:lnTo>
                  <a:pt x="8477242" y="584775"/>
                </a:lnTo>
                <a:lnTo>
                  <a:pt x="0" y="584775"/>
                </a:lnTo>
                <a:close/>
              </a:path>
            </a:pathLst>
          </a:custGeom>
        </p:spPr>
      </p:pic>
      <p:pic>
        <p:nvPicPr>
          <p:cNvPr id="18" name="Picture 17">
            <a:extLst>
              <a:ext uri="{FF2B5EF4-FFF2-40B4-BE49-F238E27FC236}">
                <a16:creationId xmlns:a16="http://schemas.microsoft.com/office/drawing/2014/main" id="{C3FE3770-B204-16AA-3421-F814AD5083CE}"/>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36000"/>
                    </a14:imgEffect>
                  </a14:imgLayer>
                </a14:imgProps>
              </a:ext>
            </a:extLst>
          </a:blip>
          <a:srcRect l="15234" t="58527" r="15234" b="32946"/>
          <a:stretch>
            <a:fillRect/>
          </a:stretch>
        </p:blipFill>
        <p:spPr>
          <a:xfrm>
            <a:off x="1857379" y="4012012"/>
            <a:ext cx="8477242" cy="584775"/>
          </a:xfrm>
          <a:custGeom>
            <a:avLst/>
            <a:gdLst>
              <a:gd name="connsiteX0" fmla="*/ 0 w 8477242"/>
              <a:gd name="connsiteY0" fmla="*/ 0 h 584775"/>
              <a:gd name="connsiteX1" fmla="*/ 8477242 w 8477242"/>
              <a:gd name="connsiteY1" fmla="*/ 0 h 584775"/>
              <a:gd name="connsiteX2" fmla="*/ 8477242 w 8477242"/>
              <a:gd name="connsiteY2" fmla="*/ 584775 h 584775"/>
              <a:gd name="connsiteX3" fmla="*/ 0 w 8477242"/>
              <a:gd name="connsiteY3" fmla="*/ 584775 h 584775"/>
            </a:gdLst>
            <a:ahLst/>
            <a:cxnLst>
              <a:cxn ang="0">
                <a:pos x="connsiteX0" y="connsiteY0"/>
              </a:cxn>
              <a:cxn ang="0">
                <a:pos x="connsiteX1" y="connsiteY1"/>
              </a:cxn>
              <a:cxn ang="0">
                <a:pos x="connsiteX2" y="connsiteY2"/>
              </a:cxn>
              <a:cxn ang="0">
                <a:pos x="connsiteX3" y="connsiteY3"/>
              </a:cxn>
            </a:cxnLst>
            <a:rect l="l" t="t" r="r" b="b"/>
            <a:pathLst>
              <a:path w="8477242" h="584775">
                <a:moveTo>
                  <a:pt x="0" y="0"/>
                </a:moveTo>
                <a:lnTo>
                  <a:pt x="8477242" y="0"/>
                </a:lnTo>
                <a:lnTo>
                  <a:pt x="8477242" y="584775"/>
                </a:lnTo>
                <a:lnTo>
                  <a:pt x="0" y="584775"/>
                </a:lnTo>
                <a:close/>
              </a:path>
            </a:pathLst>
          </a:custGeom>
        </p:spPr>
      </p:pic>
    </p:spTree>
    <p:extLst>
      <p:ext uri="{BB962C8B-B14F-4D97-AF65-F5344CB8AC3E}">
        <p14:creationId xmlns:p14="http://schemas.microsoft.com/office/powerpoint/2010/main" val="1959221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39A15-8CAD-4F12-61B4-70ED790356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35B2E9-E95F-5D2F-90F1-4537E567F22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36000"/>
                    </a14:imgEffect>
                  </a14:imgLayer>
                </a14:imgProps>
              </a:ext>
            </a:extLst>
          </a:blip>
          <a:stretch>
            <a:fillRect/>
          </a:stretch>
        </p:blipFill>
        <p:spPr>
          <a:xfrm>
            <a:off x="0" y="-1764"/>
            <a:ext cx="12192000" cy="6858000"/>
          </a:xfrm>
          <a:prstGeom prst="rect">
            <a:avLst/>
          </a:prstGeom>
        </p:spPr>
      </p:pic>
      <p:sp>
        <p:nvSpPr>
          <p:cNvPr id="25" name="TextBox 24">
            <a:extLst>
              <a:ext uri="{FF2B5EF4-FFF2-40B4-BE49-F238E27FC236}">
                <a16:creationId xmlns:a16="http://schemas.microsoft.com/office/drawing/2014/main" id="{86477027-4B0D-E993-98FF-CE7446CD1441}"/>
              </a:ext>
            </a:extLst>
          </p:cNvPr>
          <p:cNvSpPr txBox="1"/>
          <p:nvPr/>
        </p:nvSpPr>
        <p:spPr>
          <a:xfrm>
            <a:off x="1857379" y="2899968"/>
            <a:ext cx="8477242" cy="584775"/>
          </a:xfrm>
          <a:prstGeom prst="rect">
            <a:avLst/>
          </a:prstGeom>
          <a:noFill/>
        </p:spPr>
        <p:txBody>
          <a:bodyPr wrap="square">
            <a:spAutoFit/>
          </a:bodyPr>
          <a:lstStyle/>
          <a:p>
            <a:pPr algn="ctr"/>
            <a:r>
              <a:rPr lang="vi-VN"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a:t>
            </a:r>
            <a:r>
              <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3</a:t>
            </a:r>
            <a:r>
              <a:rPr lang="vi-VN"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Ảnh Hưởng của Giá Trị Văn Hóa</a:t>
            </a:r>
          </a:p>
        </p:txBody>
      </p:sp>
      <p:sp>
        <p:nvSpPr>
          <p:cNvPr id="2" name="TextBox 1">
            <a:extLst>
              <a:ext uri="{FF2B5EF4-FFF2-40B4-BE49-F238E27FC236}">
                <a16:creationId xmlns:a16="http://schemas.microsoft.com/office/drawing/2014/main" id="{D7E80360-4DD2-FFE3-AA6A-ECC858177382}"/>
              </a:ext>
            </a:extLst>
          </p:cNvPr>
          <p:cNvSpPr txBox="1"/>
          <p:nvPr/>
        </p:nvSpPr>
        <p:spPr>
          <a:xfrm>
            <a:off x="1857379" y="3427236"/>
            <a:ext cx="8477242" cy="584775"/>
          </a:xfrm>
          <a:prstGeom prst="rect">
            <a:avLst/>
          </a:prstGeom>
          <a:noFill/>
        </p:spPr>
        <p:txBody>
          <a:bodyPr wrap="square">
            <a:spAutoFit/>
          </a:bodyPr>
          <a:lstStyle/>
          <a:p>
            <a:pPr algn="ctr"/>
            <a:r>
              <a:rPr lang="vi-VN"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Đến Tư Tưởng Hồ Chí Minh</a:t>
            </a:r>
          </a:p>
        </p:txBody>
      </p:sp>
      <p:pic>
        <p:nvPicPr>
          <p:cNvPr id="8" name="Picture 7">
            <a:extLst>
              <a:ext uri="{FF2B5EF4-FFF2-40B4-BE49-F238E27FC236}">
                <a16:creationId xmlns:a16="http://schemas.microsoft.com/office/drawing/2014/main" id="{23F57E24-BA36-5B12-2013-AC71FD2F53D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36000"/>
                    </a14:imgEffect>
                  </a14:imgLayer>
                </a14:imgProps>
              </a:ext>
            </a:extLst>
          </a:blip>
          <a:srcRect l="15234" t="33785" r="15234" b="57688"/>
          <a:stretch>
            <a:fillRect/>
          </a:stretch>
        </p:blipFill>
        <p:spPr>
          <a:xfrm>
            <a:off x="1857379" y="2315194"/>
            <a:ext cx="8477242" cy="584775"/>
          </a:xfrm>
          <a:custGeom>
            <a:avLst/>
            <a:gdLst>
              <a:gd name="connsiteX0" fmla="*/ 0 w 8477242"/>
              <a:gd name="connsiteY0" fmla="*/ 0 h 584775"/>
              <a:gd name="connsiteX1" fmla="*/ 8477242 w 8477242"/>
              <a:gd name="connsiteY1" fmla="*/ 0 h 584775"/>
              <a:gd name="connsiteX2" fmla="*/ 8477242 w 8477242"/>
              <a:gd name="connsiteY2" fmla="*/ 584775 h 584775"/>
              <a:gd name="connsiteX3" fmla="*/ 0 w 8477242"/>
              <a:gd name="connsiteY3" fmla="*/ 584775 h 584775"/>
            </a:gdLst>
            <a:ahLst/>
            <a:cxnLst>
              <a:cxn ang="0">
                <a:pos x="connsiteX0" y="connsiteY0"/>
              </a:cxn>
              <a:cxn ang="0">
                <a:pos x="connsiteX1" y="connsiteY1"/>
              </a:cxn>
              <a:cxn ang="0">
                <a:pos x="connsiteX2" y="connsiteY2"/>
              </a:cxn>
              <a:cxn ang="0">
                <a:pos x="connsiteX3" y="connsiteY3"/>
              </a:cxn>
            </a:cxnLst>
            <a:rect l="l" t="t" r="r" b="b"/>
            <a:pathLst>
              <a:path w="8477242" h="584775">
                <a:moveTo>
                  <a:pt x="0" y="0"/>
                </a:moveTo>
                <a:lnTo>
                  <a:pt x="8477242" y="0"/>
                </a:lnTo>
                <a:lnTo>
                  <a:pt x="8477242" y="584775"/>
                </a:lnTo>
                <a:lnTo>
                  <a:pt x="0" y="584775"/>
                </a:lnTo>
                <a:close/>
              </a:path>
            </a:pathLst>
          </a:custGeom>
        </p:spPr>
      </p:pic>
      <p:pic>
        <p:nvPicPr>
          <p:cNvPr id="9" name="Picture 8">
            <a:extLst>
              <a:ext uri="{FF2B5EF4-FFF2-40B4-BE49-F238E27FC236}">
                <a16:creationId xmlns:a16="http://schemas.microsoft.com/office/drawing/2014/main" id="{6B3315FA-5BD9-824B-5174-E869BF918F5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36000"/>
                    </a14:imgEffect>
                  </a14:imgLayer>
                </a14:imgProps>
              </a:ext>
            </a:extLst>
          </a:blip>
          <a:srcRect l="15234" t="58527" r="15234" b="32946"/>
          <a:stretch>
            <a:fillRect/>
          </a:stretch>
        </p:blipFill>
        <p:spPr>
          <a:xfrm>
            <a:off x="1857379" y="4012012"/>
            <a:ext cx="8477242" cy="584775"/>
          </a:xfrm>
          <a:custGeom>
            <a:avLst/>
            <a:gdLst>
              <a:gd name="connsiteX0" fmla="*/ 0 w 8477242"/>
              <a:gd name="connsiteY0" fmla="*/ 0 h 584775"/>
              <a:gd name="connsiteX1" fmla="*/ 8477242 w 8477242"/>
              <a:gd name="connsiteY1" fmla="*/ 0 h 584775"/>
              <a:gd name="connsiteX2" fmla="*/ 8477242 w 8477242"/>
              <a:gd name="connsiteY2" fmla="*/ 584775 h 584775"/>
              <a:gd name="connsiteX3" fmla="*/ 0 w 8477242"/>
              <a:gd name="connsiteY3" fmla="*/ 584775 h 584775"/>
            </a:gdLst>
            <a:ahLst/>
            <a:cxnLst>
              <a:cxn ang="0">
                <a:pos x="connsiteX0" y="connsiteY0"/>
              </a:cxn>
              <a:cxn ang="0">
                <a:pos x="connsiteX1" y="connsiteY1"/>
              </a:cxn>
              <a:cxn ang="0">
                <a:pos x="connsiteX2" y="connsiteY2"/>
              </a:cxn>
              <a:cxn ang="0">
                <a:pos x="connsiteX3" y="connsiteY3"/>
              </a:cxn>
            </a:cxnLst>
            <a:rect l="l" t="t" r="r" b="b"/>
            <a:pathLst>
              <a:path w="8477242" h="584775">
                <a:moveTo>
                  <a:pt x="0" y="0"/>
                </a:moveTo>
                <a:lnTo>
                  <a:pt x="8477242" y="0"/>
                </a:lnTo>
                <a:lnTo>
                  <a:pt x="8477242" y="584775"/>
                </a:lnTo>
                <a:lnTo>
                  <a:pt x="0" y="584775"/>
                </a:lnTo>
                <a:close/>
              </a:path>
            </a:pathLst>
          </a:custGeom>
        </p:spPr>
      </p:pic>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0418FDA3-71E8-C13E-127E-C07A9C74B500}"/>
                  </a:ext>
                </a:extLst>
              </p:cNvPr>
              <p:cNvGraphicFramePr>
                <a:graphicFrameLocks noChangeAspect="1"/>
              </p:cNvGraphicFramePr>
              <p:nvPr>
                <p:extLst>
                  <p:ext uri="{D42A27DB-BD31-4B8C-83A1-F6EECF244321}">
                    <p14:modId xmlns:p14="http://schemas.microsoft.com/office/powerpoint/2010/main" val="3607044955"/>
                  </p:ext>
                </p:extLst>
              </p:nvPr>
            </p:nvGraphicFramePr>
            <p:xfrm>
              <a:off x="11147786" y="-856053"/>
              <a:ext cx="632304" cy="268571"/>
            </p:xfrm>
            <a:graphic>
              <a:graphicData uri="http://schemas.microsoft.com/office/drawing/2017/model3d">
                <am3d:model3d r:embed="rId4">
                  <am3d:spPr>
                    <a:xfrm>
                      <a:off x="0" y="0"/>
                      <a:ext cx="632304" cy="268571"/>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6571726" ay="54381" az="153212"/>
                    <am3d:postTrans dx="0" dy="0" dz="0"/>
                  </am3d:trans>
                  <am3d:raster rName="Office3DRenderer" rVer="16.0.8326">
                    <am3d:blip r:embed="rId5"/>
                  </am3d:raster>
                  <am3d:objViewport viewportSz="8210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0418FDA3-71E8-C13E-127E-C07A9C74B500}"/>
                  </a:ext>
                </a:extLst>
              </p:cNvPr>
              <p:cNvPicPr>
                <a:picLocks noGrp="1" noRot="1" noChangeAspect="1" noMove="1" noResize="1" noEditPoints="1" noAdjustHandles="1" noChangeArrowheads="1" noChangeShapeType="1" noCrop="1"/>
              </p:cNvPicPr>
              <p:nvPr/>
            </p:nvPicPr>
            <p:blipFill>
              <a:blip r:embed="rId5"/>
              <a:stretch>
                <a:fillRect/>
              </a:stretch>
            </p:blipFill>
            <p:spPr>
              <a:xfrm>
                <a:off x="11147786" y="-856053"/>
                <a:ext cx="632304" cy="2685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CA337278-73DA-B459-D035-FC554D1A08A7}"/>
                  </a:ext>
                </a:extLst>
              </p:cNvPr>
              <p:cNvGraphicFramePr>
                <a:graphicFrameLocks noChangeAspect="1"/>
              </p:cNvGraphicFramePr>
              <p:nvPr>
                <p:extLst>
                  <p:ext uri="{D42A27DB-BD31-4B8C-83A1-F6EECF244321}">
                    <p14:modId xmlns:p14="http://schemas.microsoft.com/office/powerpoint/2010/main" val="3053473860"/>
                  </p:ext>
                </p:extLst>
              </p:nvPr>
            </p:nvGraphicFramePr>
            <p:xfrm rot="19840700">
              <a:off x="403106" y="-862983"/>
              <a:ext cx="771463" cy="182140"/>
            </p:xfrm>
            <a:graphic>
              <a:graphicData uri="http://schemas.microsoft.com/office/drawing/2017/model3d">
                <am3d:model3d r:embed="rId4">
                  <am3d:spPr>
                    <a:xfrm rot="19840700">
                      <a:off x="0" y="0"/>
                      <a:ext cx="771463" cy="182140"/>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5182522" ay="-24927" az="391952"/>
                    <am3d:postTrans dx="0" dy="0" dz="0"/>
                  </am3d:trans>
                  <am3d:raster rName="Office3DRenderer" rVer="16.0.8326">
                    <am3d:blip r:embed="rId6"/>
                  </am3d:raster>
                  <am3d:objViewport viewportSz="10381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CA337278-73DA-B459-D035-FC554D1A08A7}"/>
                  </a:ext>
                </a:extLst>
              </p:cNvPr>
              <p:cNvPicPr>
                <a:picLocks noGrp="1" noRot="1" noChangeAspect="1" noMove="1" noResize="1" noEditPoints="1" noAdjustHandles="1" noChangeArrowheads="1" noChangeShapeType="1" noCrop="1"/>
              </p:cNvPicPr>
              <p:nvPr/>
            </p:nvPicPr>
            <p:blipFill>
              <a:blip r:embed="rId6"/>
              <a:stretch>
                <a:fillRect/>
              </a:stretch>
            </p:blipFill>
            <p:spPr>
              <a:xfrm rot="19840700">
                <a:off x="403106" y="-862983"/>
                <a:ext cx="771463" cy="1821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297295FD-E5E1-147B-BA2F-128B71E99F56}"/>
                  </a:ext>
                </a:extLst>
              </p:cNvPr>
              <p:cNvGraphicFramePr>
                <a:graphicFrameLocks noChangeAspect="1"/>
              </p:cNvGraphicFramePr>
              <p:nvPr>
                <p:extLst>
                  <p:ext uri="{D42A27DB-BD31-4B8C-83A1-F6EECF244321}">
                    <p14:modId xmlns:p14="http://schemas.microsoft.com/office/powerpoint/2010/main" val="224522371"/>
                  </p:ext>
                </p:extLst>
              </p:nvPr>
            </p:nvGraphicFramePr>
            <p:xfrm>
              <a:off x="2641550" y="-1607583"/>
              <a:ext cx="480315" cy="499151"/>
            </p:xfrm>
            <a:graphic>
              <a:graphicData uri="http://schemas.microsoft.com/office/drawing/2017/model3d">
                <am3d:model3d r:embed="rId4">
                  <am3d:spPr>
                    <a:xfrm>
                      <a:off x="0" y="0"/>
                      <a:ext cx="480315" cy="499151"/>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4341129" ay="-1250152" az="-2891386"/>
                    <am3d:postTrans dx="0" dy="0" dz="0"/>
                  </am3d:trans>
                  <am3d:raster rName="Office3DRenderer" rVer="16.0.8326">
                    <am3d:blip r:embed="rId7"/>
                  </am3d:raster>
                  <am3d:objViewport viewportSz="8005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297295FD-E5E1-147B-BA2F-128B71E99F56}"/>
                  </a:ext>
                </a:extLst>
              </p:cNvPr>
              <p:cNvPicPr>
                <a:picLocks noGrp="1" noRot="1" noChangeAspect="1" noMove="1" noResize="1" noEditPoints="1" noAdjustHandles="1" noChangeArrowheads="1" noChangeShapeType="1" noCrop="1"/>
              </p:cNvPicPr>
              <p:nvPr/>
            </p:nvPicPr>
            <p:blipFill>
              <a:blip r:embed="rId7"/>
              <a:stretch>
                <a:fillRect/>
              </a:stretch>
            </p:blipFill>
            <p:spPr>
              <a:xfrm>
                <a:off x="2641550" y="-1607583"/>
                <a:ext cx="480315" cy="4991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06F79454-6A14-8CE2-11DC-3957EEFB89B5}"/>
                  </a:ext>
                </a:extLst>
              </p:cNvPr>
              <p:cNvGraphicFramePr>
                <a:graphicFrameLocks noChangeAspect="1"/>
              </p:cNvGraphicFramePr>
              <p:nvPr>
                <p:extLst>
                  <p:ext uri="{D42A27DB-BD31-4B8C-83A1-F6EECF244321}">
                    <p14:modId xmlns:p14="http://schemas.microsoft.com/office/powerpoint/2010/main" val="4094718976"/>
                  </p:ext>
                </p:extLst>
              </p:nvPr>
            </p:nvGraphicFramePr>
            <p:xfrm rot="19840700">
              <a:off x="4675700" y="-547640"/>
              <a:ext cx="549068" cy="336483"/>
            </p:xfrm>
            <a:graphic>
              <a:graphicData uri="http://schemas.microsoft.com/office/drawing/2017/model3d">
                <am3d:model3d r:embed="rId4">
                  <am3d:spPr>
                    <a:xfrm rot="19840700">
                      <a:off x="0" y="0"/>
                      <a:ext cx="549068" cy="336483"/>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4415146" ay="246179" az="9980860"/>
                    <am3d:postTrans dx="0" dy="0" dz="0"/>
                  </am3d:trans>
                  <am3d:raster rName="Office3DRenderer" rVer="16.0.8326">
                    <am3d:blip r:embed="rId8"/>
                  </am3d:raster>
                  <am3d:objViewport viewportSz="738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06F79454-6A14-8CE2-11DC-3957EEFB89B5}"/>
                  </a:ext>
                </a:extLst>
              </p:cNvPr>
              <p:cNvPicPr>
                <a:picLocks noGrp="1" noRot="1" noChangeAspect="1" noMove="1" noResize="1" noEditPoints="1" noAdjustHandles="1" noChangeArrowheads="1" noChangeShapeType="1" noCrop="1"/>
              </p:cNvPicPr>
              <p:nvPr/>
            </p:nvPicPr>
            <p:blipFill>
              <a:blip r:embed="rId8"/>
              <a:stretch>
                <a:fillRect/>
              </a:stretch>
            </p:blipFill>
            <p:spPr>
              <a:xfrm rot="19840700">
                <a:off x="4675700" y="-547640"/>
                <a:ext cx="549068" cy="33648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FF2CFDBC-5A76-D93E-7948-92D88C3DCBEF}"/>
                  </a:ext>
                </a:extLst>
              </p:cNvPr>
              <p:cNvGraphicFramePr>
                <a:graphicFrameLocks noChangeAspect="1"/>
              </p:cNvGraphicFramePr>
              <p:nvPr>
                <p:extLst>
                  <p:ext uri="{D42A27DB-BD31-4B8C-83A1-F6EECF244321}">
                    <p14:modId xmlns:p14="http://schemas.microsoft.com/office/powerpoint/2010/main" val="1580194112"/>
                  </p:ext>
                </p:extLst>
              </p:nvPr>
            </p:nvGraphicFramePr>
            <p:xfrm rot="19840700">
              <a:off x="6574469" y="-1465393"/>
              <a:ext cx="623341" cy="162960"/>
            </p:xfrm>
            <a:graphic>
              <a:graphicData uri="http://schemas.microsoft.com/office/drawing/2017/model3d">
                <am3d:model3d r:embed="rId4">
                  <am3d:spPr>
                    <a:xfrm rot="19840700">
                      <a:off x="0" y="0"/>
                      <a:ext cx="623341" cy="162960"/>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5785860" ay="49522" az="-437054"/>
                    <am3d:postTrans dx="0" dy="0" dz="0"/>
                  </am3d:trans>
                  <am3d:raster rName="Office3DRenderer" rVer="16.0.8326">
                    <am3d:blip r:embed="rId9"/>
                  </am3d:raster>
                  <am3d:objViewport viewportSz="7177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FF2CFDBC-5A76-D93E-7948-92D88C3DCBEF}"/>
                  </a:ext>
                </a:extLst>
              </p:cNvPr>
              <p:cNvPicPr>
                <a:picLocks noGrp="1" noRot="1" noChangeAspect="1" noMove="1" noResize="1" noEditPoints="1" noAdjustHandles="1" noChangeArrowheads="1" noChangeShapeType="1" noCrop="1"/>
              </p:cNvPicPr>
              <p:nvPr/>
            </p:nvPicPr>
            <p:blipFill>
              <a:blip r:embed="rId9"/>
              <a:stretch>
                <a:fillRect/>
              </a:stretch>
            </p:blipFill>
            <p:spPr>
              <a:xfrm rot="19840700">
                <a:off x="6574469" y="-1465393"/>
                <a:ext cx="623341" cy="16296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DDA5E54C-DF20-C2C0-34F3-B9A0369BFFF6}"/>
                  </a:ext>
                </a:extLst>
              </p:cNvPr>
              <p:cNvGraphicFramePr>
                <a:graphicFrameLocks noChangeAspect="1"/>
              </p:cNvGraphicFramePr>
              <p:nvPr>
                <p:extLst>
                  <p:ext uri="{D42A27DB-BD31-4B8C-83A1-F6EECF244321}">
                    <p14:modId xmlns:p14="http://schemas.microsoft.com/office/powerpoint/2010/main" val="891569084"/>
                  </p:ext>
                </p:extLst>
              </p:nvPr>
            </p:nvGraphicFramePr>
            <p:xfrm rot="19840700">
              <a:off x="9407951" y="-1026845"/>
              <a:ext cx="284998" cy="626996"/>
            </p:xfrm>
            <a:graphic>
              <a:graphicData uri="http://schemas.microsoft.com/office/drawing/2017/model3d">
                <am3d:model3d r:embed="rId4">
                  <am3d:spPr>
                    <a:xfrm rot="19840700">
                      <a:off x="0" y="0"/>
                      <a:ext cx="284998" cy="626996"/>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6300659" ay="-2284377" az="3989889"/>
                    <am3d:postTrans dx="0" dy="0" dz="0"/>
                  </am3d:trans>
                  <am3d:raster rName="Office3DRenderer" rVer="16.0.8326">
                    <am3d:blip r:embed="rId10"/>
                  </am3d:raster>
                  <am3d:objViewport viewportSz="7979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DDA5E54C-DF20-C2C0-34F3-B9A0369BFFF6}"/>
                  </a:ext>
                </a:extLst>
              </p:cNvPr>
              <p:cNvPicPr>
                <a:picLocks noGrp="1" noRot="1" noChangeAspect="1" noMove="1" noResize="1" noEditPoints="1" noAdjustHandles="1" noChangeArrowheads="1" noChangeShapeType="1" noCrop="1"/>
              </p:cNvPicPr>
              <p:nvPr/>
            </p:nvPicPr>
            <p:blipFill>
              <a:blip r:embed="rId10"/>
              <a:stretch>
                <a:fillRect/>
              </a:stretch>
            </p:blipFill>
            <p:spPr>
              <a:xfrm rot="19840700">
                <a:off x="9407951" y="-1026845"/>
                <a:ext cx="284998" cy="626996"/>
              </a:xfrm>
              <a:prstGeom prst="rect">
                <a:avLst/>
              </a:prstGeom>
            </p:spPr>
          </p:pic>
        </mc:Fallback>
      </mc:AlternateContent>
      <p:sp>
        <p:nvSpPr>
          <p:cNvPr id="19" name="TextBox 18">
            <a:extLst>
              <a:ext uri="{FF2B5EF4-FFF2-40B4-BE49-F238E27FC236}">
                <a16:creationId xmlns:a16="http://schemas.microsoft.com/office/drawing/2014/main" id="{CE85FA61-187A-5120-5594-8E916AB280EE}"/>
              </a:ext>
            </a:extLst>
          </p:cNvPr>
          <p:cNvSpPr txBox="1"/>
          <p:nvPr/>
        </p:nvSpPr>
        <p:spPr>
          <a:xfrm>
            <a:off x="1722820" y="-739967"/>
            <a:ext cx="4202097" cy="584775"/>
          </a:xfrm>
          <a:prstGeom prst="rect">
            <a:avLst/>
          </a:prstGeom>
          <a:noFill/>
        </p:spPr>
        <p:txBody>
          <a:bodyPr wrap="square">
            <a:spAutoFit/>
          </a:bodyPr>
          <a:lstStyle/>
          <a:p>
            <a:pPr algn="ctr"/>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Chủ nghĩa Yêu Nước</a:t>
            </a:r>
          </a:p>
        </p:txBody>
      </p:sp>
      <p:sp>
        <p:nvSpPr>
          <p:cNvPr id="20" name="TextBox 19">
            <a:extLst>
              <a:ext uri="{FF2B5EF4-FFF2-40B4-BE49-F238E27FC236}">
                <a16:creationId xmlns:a16="http://schemas.microsoft.com/office/drawing/2014/main" id="{C8574EC2-73C3-6093-17C0-34F3235AA1AA}"/>
              </a:ext>
            </a:extLst>
          </p:cNvPr>
          <p:cNvSpPr txBox="1"/>
          <p:nvPr/>
        </p:nvSpPr>
        <p:spPr>
          <a:xfrm>
            <a:off x="5896911" y="-739968"/>
            <a:ext cx="408549" cy="584775"/>
          </a:xfrm>
          <a:prstGeom prst="rect">
            <a:avLst/>
          </a:prstGeom>
          <a:noFill/>
        </p:spPr>
        <p:txBody>
          <a:bodyPr wrap="square">
            <a:spAutoFit/>
          </a:bodyPr>
          <a:lstStyle/>
          <a:p>
            <a:pPr algn="ctr"/>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 </a:t>
            </a:r>
          </a:p>
        </p:txBody>
      </p:sp>
      <p:sp>
        <p:nvSpPr>
          <p:cNvPr id="21" name="TextBox 20">
            <a:extLst>
              <a:ext uri="{FF2B5EF4-FFF2-40B4-BE49-F238E27FC236}">
                <a16:creationId xmlns:a16="http://schemas.microsoft.com/office/drawing/2014/main" id="{935ED03B-1796-CAA8-9766-3553B6C3C7AD}"/>
              </a:ext>
            </a:extLst>
          </p:cNvPr>
          <p:cNvSpPr txBox="1"/>
          <p:nvPr/>
        </p:nvSpPr>
        <p:spPr>
          <a:xfrm>
            <a:off x="6200163" y="-739969"/>
            <a:ext cx="3867741" cy="584775"/>
          </a:xfrm>
          <a:prstGeom prst="rect">
            <a:avLst/>
          </a:prstGeom>
          <a:noFill/>
        </p:spPr>
        <p:txBody>
          <a:bodyPr wrap="square">
            <a:spAutoFit/>
          </a:bodyPr>
          <a:lstStyle/>
          <a:p>
            <a:pPr algn="ctr"/>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Giá trị Xuyên suốt</a:t>
            </a:r>
          </a:p>
        </p:txBody>
      </p:sp>
      <p:sp>
        <p:nvSpPr>
          <p:cNvPr id="22" name="TextBox 21">
            <a:extLst>
              <a:ext uri="{FF2B5EF4-FFF2-40B4-BE49-F238E27FC236}">
                <a16:creationId xmlns:a16="http://schemas.microsoft.com/office/drawing/2014/main" id="{0E6BACCB-2C4C-244D-06CC-4D6B643D8922}"/>
              </a:ext>
            </a:extLst>
          </p:cNvPr>
          <p:cNvSpPr txBox="1"/>
          <p:nvPr/>
        </p:nvSpPr>
        <p:spPr>
          <a:xfrm>
            <a:off x="-5629619" y="2241437"/>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Vai Trò Nền Tảng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3" name="TextBox 22">
            <a:extLst>
              <a:ext uri="{FF2B5EF4-FFF2-40B4-BE49-F238E27FC236}">
                <a16:creationId xmlns:a16="http://schemas.microsoft.com/office/drawing/2014/main" id="{A3B4916C-86CF-4C85-92D8-79DA09B5AD10}"/>
              </a:ext>
            </a:extLst>
          </p:cNvPr>
          <p:cNvSpPr txBox="1"/>
          <p:nvPr/>
        </p:nvSpPr>
        <p:spPr>
          <a:xfrm>
            <a:off x="-9884958" y="2778982"/>
            <a:ext cx="9799234"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Là động lực thôi thúc Hồ Chí Minh ra đi tìm đường cứu nước.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4" name="TextBox 23">
            <a:extLst>
              <a:ext uri="{FF2B5EF4-FFF2-40B4-BE49-F238E27FC236}">
                <a16:creationId xmlns:a16="http://schemas.microsoft.com/office/drawing/2014/main" id="{0D220582-5A99-9380-817C-BA4C7DA45D5C}"/>
              </a:ext>
            </a:extLst>
          </p:cNvPr>
          <p:cNvSpPr txBox="1"/>
          <p:nvPr/>
        </p:nvSpPr>
        <p:spPr>
          <a:xfrm>
            <a:off x="-12663390" y="3559576"/>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Phát Triển Tinh Thần Yêu Nước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6" name="TextBox 25">
            <a:extLst>
              <a:ext uri="{FF2B5EF4-FFF2-40B4-BE49-F238E27FC236}">
                <a16:creationId xmlns:a16="http://schemas.microsoft.com/office/drawing/2014/main" id="{6704AB95-257D-C3B6-2881-4003E40D9870}"/>
              </a:ext>
            </a:extLst>
          </p:cNvPr>
          <p:cNvSpPr txBox="1"/>
          <p:nvPr/>
        </p:nvSpPr>
        <p:spPr>
          <a:xfrm>
            <a:off x="-17137352" y="4097121"/>
            <a:ext cx="9884959"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Đấu tranh kiên cường cho độc lập, tự do và toàn vẹn lãnh thổ.</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D1595414-F155-3A77-D0B4-AC57D4DAFF68}"/>
              </a:ext>
            </a:extLst>
          </p:cNvPr>
          <p:cNvSpPr txBox="1"/>
          <p:nvPr/>
        </p:nvSpPr>
        <p:spPr>
          <a:xfrm>
            <a:off x="-16783391" y="4873423"/>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Tuyên Ngôn Độc Lập</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8" name="TextBox 27">
            <a:extLst>
              <a:ext uri="{FF2B5EF4-FFF2-40B4-BE49-F238E27FC236}">
                <a16:creationId xmlns:a16="http://schemas.microsoft.com/office/drawing/2014/main" id="{88372A39-9139-AE9D-6304-5ED46CEFF1A6}"/>
              </a:ext>
            </a:extLst>
          </p:cNvPr>
          <p:cNvSpPr txBox="1"/>
          <p:nvPr/>
        </p:nvSpPr>
        <p:spPr>
          <a:xfrm>
            <a:off x="-23374259" y="5410968"/>
            <a:ext cx="9884959" cy="86177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Khẳng định quyết tâm bảo vệ tự do và độc lập của dân tộc, tiêu biểu cho tư tưởng "không có gì quý hơn độc lập, tự do."</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536711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3DF35-497C-1ED9-6736-89B346DC8C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3A693E-9C3C-A240-BEC5-F6DD2CD7B19E}"/>
              </a:ext>
            </a:extLst>
          </p:cNvPr>
          <p:cNvPicPr>
            <a:picLocks noChangeAspect="1"/>
          </p:cNvPicPr>
          <p:nvPr/>
        </p:nvPicPr>
        <p:blipFill>
          <a:blip r:embed="rId2">
            <a:extLst>
              <a:ext uri="{BEBA8EAE-BF5A-486C-A8C5-ECC9F3942E4B}">
                <a14:imgProps xmlns:a14="http://schemas.microsoft.com/office/drawing/2010/main">
                  <a14:imgLayer r:embed="rId3">
                    <a14:imgEffect>
                      <a14:artisticPlasticWrap/>
                    </a14:imgEffect>
                    <a14:imgEffect>
                      <a14:sharpenSoften amount="-100000"/>
                    </a14:imgEffect>
                    <a14:imgEffect>
                      <a14:brightnessContrast bright="-36000"/>
                    </a14:imgEffect>
                  </a14:imgLayer>
                </a14:imgProps>
              </a:ext>
            </a:extLst>
          </a:blip>
          <a:stretch>
            <a:fillRect/>
          </a:stretch>
        </p:blipFill>
        <p:spPr>
          <a:xfrm>
            <a:off x="0" y="-1764"/>
            <a:ext cx="12192000" cy="6858000"/>
          </a:xfrm>
          <a:prstGeom prst="rect">
            <a:avLst/>
          </a:prstGeom>
        </p:spPr>
      </p:pic>
      <p:sp>
        <p:nvSpPr>
          <p:cNvPr id="25" name="TextBox 24">
            <a:extLst>
              <a:ext uri="{FF2B5EF4-FFF2-40B4-BE49-F238E27FC236}">
                <a16:creationId xmlns:a16="http://schemas.microsoft.com/office/drawing/2014/main" id="{FB89E6F0-0117-57B4-5CCC-B9962F13642C}"/>
              </a:ext>
            </a:extLst>
          </p:cNvPr>
          <p:cNvSpPr txBox="1"/>
          <p:nvPr/>
        </p:nvSpPr>
        <p:spPr>
          <a:xfrm>
            <a:off x="376922" y="383191"/>
            <a:ext cx="392511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a:t>
            </a:r>
            <a:r>
              <a:rPr lang="en-US"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3</a:t>
            </a:r>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Ảnh Hưởng của Giá Trị Văn Hóa</a:t>
            </a:r>
          </a:p>
        </p:txBody>
      </p:sp>
      <p:sp>
        <p:nvSpPr>
          <p:cNvPr id="2" name="TextBox 1">
            <a:extLst>
              <a:ext uri="{FF2B5EF4-FFF2-40B4-BE49-F238E27FC236}">
                <a16:creationId xmlns:a16="http://schemas.microsoft.com/office/drawing/2014/main" id="{3678AE87-21D1-EB1B-EC8E-D97527E9C6BD}"/>
              </a:ext>
            </a:extLst>
          </p:cNvPr>
          <p:cNvSpPr txBox="1"/>
          <p:nvPr/>
        </p:nvSpPr>
        <p:spPr>
          <a:xfrm>
            <a:off x="376922" y="689900"/>
            <a:ext cx="404703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Đến Tư Tưởng Hồ Chí Minh</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F8EFD742-499C-20D0-D329-C633DFEC1A83}"/>
                  </a:ext>
                </a:extLst>
              </p:cNvPr>
              <p:cNvGraphicFramePr>
                <a:graphicFrameLocks noChangeAspect="1"/>
              </p:cNvGraphicFramePr>
              <p:nvPr>
                <p:extLst>
                  <p:ext uri="{D42A27DB-BD31-4B8C-83A1-F6EECF244321}">
                    <p14:modId xmlns:p14="http://schemas.microsoft.com/office/powerpoint/2010/main" val="1832463680"/>
                  </p:ext>
                </p:extLst>
              </p:nvPr>
            </p:nvGraphicFramePr>
            <p:xfrm>
              <a:off x="11335656" y="1116000"/>
              <a:ext cx="640271" cy="535772"/>
            </p:xfrm>
            <a:graphic>
              <a:graphicData uri="http://schemas.microsoft.com/office/drawing/2017/model3d">
                <am3d:model3d r:embed="rId4">
                  <am3d:spPr>
                    <a:xfrm>
                      <a:off x="0" y="0"/>
                      <a:ext cx="640271" cy="535772"/>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1205814" ay="-788394" az="285287"/>
                    <am3d:postTrans dx="0" dy="0" dz="0"/>
                  </am3d:trans>
                  <am3d:raster rName="Office3DRenderer" rVer="16.0.8326">
                    <am3d:blip r:embed="rId5"/>
                  </am3d:raster>
                  <am3d:objViewport viewportSz="8210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F8EFD742-499C-20D0-D329-C633DFEC1A83}"/>
                  </a:ext>
                </a:extLst>
              </p:cNvPr>
              <p:cNvPicPr>
                <a:picLocks noGrp="1" noRot="1" noChangeAspect="1" noMove="1" noResize="1" noEditPoints="1" noAdjustHandles="1" noChangeArrowheads="1" noChangeShapeType="1" noCrop="1"/>
              </p:cNvPicPr>
              <p:nvPr/>
            </p:nvPicPr>
            <p:blipFill>
              <a:blip r:embed="rId5"/>
              <a:stretch>
                <a:fillRect/>
              </a:stretch>
            </p:blipFill>
            <p:spPr>
              <a:xfrm>
                <a:off x="11335656" y="1116000"/>
                <a:ext cx="640271" cy="5357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A324DD88-72BA-C50C-F6F5-45060AE7AB8C}"/>
                  </a:ext>
                </a:extLst>
              </p:cNvPr>
              <p:cNvGraphicFramePr>
                <a:graphicFrameLocks noChangeAspect="1"/>
              </p:cNvGraphicFramePr>
              <p:nvPr>
                <p:extLst>
                  <p:ext uri="{D42A27DB-BD31-4B8C-83A1-F6EECF244321}">
                    <p14:modId xmlns:p14="http://schemas.microsoft.com/office/powerpoint/2010/main" val="1511415167"/>
                  </p:ext>
                </p:extLst>
              </p:nvPr>
            </p:nvGraphicFramePr>
            <p:xfrm rot="19840700">
              <a:off x="523300" y="1207260"/>
              <a:ext cx="676220" cy="774721"/>
            </p:xfrm>
            <a:graphic>
              <a:graphicData uri="http://schemas.microsoft.com/office/drawing/2017/model3d">
                <am3d:model3d r:embed="rId4">
                  <am3d:spPr>
                    <a:xfrm rot="19840700">
                      <a:off x="0" y="0"/>
                      <a:ext cx="676220" cy="774721"/>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2345888" ay="2096958" az="-1497743"/>
                    <am3d:postTrans dx="0" dy="0" dz="0"/>
                  </am3d:trans>
                  <am3d:raster rName="Office3DRenderer" rVer="16.0.8326">
                    <am3d:blip r:embed="rId6"/>
                  </am3d:raster>
                  <am3d:objViewport viewportSz="10381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A324DD88-72BA-C50C-F6F5-45060AE7AB8C}"/>
                  </a:ext>
                </a:extLst>
              </p:cNvPr>
              <p:cNvPicPr>
                <a:picLocks noGrp="1" noRot="1" noChangeAspect="1" noMove="1" noResize="1" noEditPoints="1" noAdjustHandles="1" noChangeArrowheads="1" noChangeShapeType="1" noCrop="1"/>
              </p:cNvPicPr>
              <p:nvPr/>
            </p:nvPicPr>
            <p:blipFill>
              <a:blip r:embed="rId6"/>
              <a:stretch>
                <a:fillRect/>
              </a:stretch>
            </p:blipFill>
            <p:spPr>
              <a:xfrm rot="19840700">
                <a:off x="523300" y="1207260"/>
                <a:ext cx="676220" cy="77472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E9AC103F-8056-74BD-0FC7-ED03C71445CD}"/>
                  </a:ext>
                </a:extLst>
              </p:cNvPr>
              <p:cNvGraphicFramePr>
                <a:graphicFrameLocks noChangeAspect="1"/>
              </p:cNvGraphicFramePr>
              <p:nvPr>
                <p:extLst>
                  <p:ext uri="{D42A27DB-BD31-4B8C-83A1-F6EECF244321}">
                    <p14:modId xmlns:p14="http://schemas.microsoft.com/office/powerpoint/2010/main" val="4245764"/>
                  </p:ext>
                </p:extLst>
              </p:nvPr>
            </p:nvGraphicFramePr>
            <p:xfrm>
              <a:off x="2613816" y="1339641"/>
              <a:ext cx="506754" cy="624262"/>
            </p:xfrm>
            <a:graphic>
              <a:graphicData uri="http://schemas.microsoft.com/office/drawing/2017/model3d">
                <am3d:model3d r:embed="rId4">
                  <am3d:spPr>
                    <a:xfrm>
                      <a:off x="0" y="0"/>
                      <a:ext cx="506754" cy="624262"/>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3415851" ay="-1485730" az="1965137"/>
                    <am3d:postTrans dx="0" dy="0" dz="0"/>
                  </am3d:trans>
                  <am3d:raster rName="Office3DRenderer" rVer="16.0.8326">
                    <am3d:blip r:embed="rId7"/>
                  </am3d:raster>
                  <am3d:objViewport viewportSz="8005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E9AC103F-8056-74BD-0FC7-ED03C71445CD}"/>
                  </a:ext>
                </a:extLst>
              </p:cNvPr>
              <p:cNvPicPr>
                <a:picLocks noGrp="1" noRot="1" noChangeAspect="1" noMove="1" noResize="1" noEditPoints="1" noAdjustHandles="1" noChangeArrowheads="1" noChangeShapeType="1" noCrop="1"/>
              </p:cNvPicPr>
              <p:nvPr/>
            </p:nvPicPr>
            <p:blipFill>
              <a:blip r:embed="rId7"/>
              <a:stretch>
                <a:fillRect/>
              </a:stretch>
            </p:blipFill>
            <p:spPr>
              <a:xfrm>
                <a:off x="2613816" y="1339641"/>
                <a:ext cx="506754" cy="62426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AC866142-9F75-D6BB-2811-215E5FF2B02D}"/>
                  </a:ext>
                </a:extLst>
              </p:cNvPr>
              <p:cNvGraphicFramePr>
                <a:graphicFrameLocks noChangeAspect="1"/>
              </p:cNvGraphicFramePr>
              <p:nvPr>
                <p:extLst>
                  <p:ext uri="{D42A27DB-BD31-4B8C-83A1-F6EECF244321}">
                    <p14:modId xmlns:p14="http://schemas.microsoft.com/office/powerpoint/2010/main" val="416033844"/>
                  </p:ext>
                </p:extLst>
              </p:nvPr>
            </p:nvGraphicFramePr>
            <p:xfrm rot="19840700">
              <a:off x="4715583" y="1028812"/>
              <a:ext cx="435469" cy="621658"/>
            </p:xfrm>
            <a:graphic>
              <a:graphicData uri="http://schemas.microsoft.com/office/drawing/2017/model3d">
                <am3d:model3d r:embed="rId4">
                  <am3d:spPr>
                    <a:xfrm rot="19840700">
                      <a:off x="0" y="0"/>
                      <a:ext cx="435469" cy="621658"/>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7308683" ay="2123930" az="-8217544"/>
                    <am3d:postTrans dx="0" dy="0" dz="0"/>
                  </am3d:trans>
                  <am3d:raster rName="Office3DRenderer" rVer="16.0.8326">
                    <am3d:blip r:embed="rId8"/>
                  </am3d:raster>
                  <am3d:objViewport viewportSz="7384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AC866142-9F75-D6BB-2811-215E5FF2B02D}"/>
                  </a:ext>
                </a:extLst>
              </p:cNvPr>
              <p:cNvPicPr>
                <a:picLocks noGrp="1" noRot="1" noChangeAspect="1" noMove="1" noResize="1" noEditPoints="1" noAdjustHandles="1" noChangeArrowheads="1" noChangeShapeType="1" noCrop="1"/>
              </p:cNvPicPr>
              <p:nvPr/>
            </p:nvPicPr>
            <p:blipFill>
              <a:blip r:embed="rId8"/>
              <a:stretch>
                <a:fillRect/>
              </a:stretch>
            </p:blipFill>
            <p:spPr>
              <a:xfrm rot="19840700">
                <a:off x="4715583" y="1028812"/>
                <a:ext cx="435469" cy="6216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E6FFD7EC-A0B1-59E3-2A50-3C990A259DC1}"/>
                  </a:ext>
                </a:extLst>
              </p:cNvPr>
              <p:cNvGraphicFramePr>
                <a:graphicFrameLocks noChangeAspect="1"/>
              </p:cNvGraphicFramePr>
              <p:nvPr>
                <p:extLst>
                  <p:ext uri="{D42A27DB-BD31-4B8C-83A1-F6EECF244321}">
                    <p14:modId xmlns:p14="http://schemas.microsoft.com/office/powerpoint/2010/main" val="2554691177"/>
                  </p:ext>
                </p:extLst>
              </p:nvPr>
            </p:nvGraphicFramePr>
            <p:xfrm rot="19840700">
              <a:off x="6696699" y="1139544"/>
              <a:ext cx="467550" cy="533981"/>
            </p:xfrm>
            <a:graphic>
              <a:graphicData uri="http://schemas.microsoft.com/office/drawing/2017/model3d">
                <am3d:model3d r:embed="rId4">
                  <am3d:spPr>
                    <a:xfrm rot="19840700">
                      <a:off x="0" y="0"/>
                      <a:ext cx="467550" cy="533981"/>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8482361" ay="2114743" az="1485340"/>
                    <am3d:postTrans dx="0" dy="0" dz="0"/>
                  </am3d:trans>
                  <am3d:raster rName="Office3DRenderer" rVer="16.0.8326">
                    <am3d:blip r:embed="rId9"/>
                  </am3d:raster>
                  <am3d:objViewport viewportSz="7177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E6FFD7EC-A0B1-59E3-2A50-3C990A259DC1}"/>
                  </a:ext>
                </a:extLst>
              </p:cNvPr>
              <p:cNvPicPr>
                <a:picLocks noGrp="1" noRot="1" noChangeAspect="1" noMove="1" noResize="1" noEditPoints="1" noAdjustHandles="1" noChangeArrowheads="1" noChangeShapeType="1" noCrop="1"/>
              </p:cNvPicPr>
              <p:nvPr/>
            </p:nvPicPr>
            <p:blipFill>
              <a:blip r:embed="rId9"/>
              <a:stretch>
                <a:fillRect/>
              </a:stretch>
            </p:blipFill>
            <p:spPr>
              <a:xfrm rot="19840700">
                <a:off x="6696699" y="1139544"/>
                <a:ext cx="467550" cy="53398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E6268DD7-A6A3-BAC2-BF65-45EA15E04F2E}"/>
                  </a:ext>
                </a:extLst>
              </p:cNvPr>
              <p:cNvGraphicFramePr>
                <a:graphicFrameLocks noChangeAspect="1"/>
              </p:cNvGraphicFramePr>
              <p:nvPr>
                <p:extLst>
                  <p:ext uri="{D42A27DB-BD31-4B8C-83A1-F6EECF244321}">
                    <p14:modId xmlns:p14="http://schemas.microsoft.com/office/powerpoint/2010/main" val="2330704448"/>
                  </p:ext>
                </p:extLst>
              </p:nvPr>
            </p:nvGraphicFramePr>
            <p:xfrm rot="19840700">
              <a:off x="9283685" y="1024330"/>
              <a:ext cx="588997" cy="481113"/>
            </p:xfrm>
            <a:graphic>
              <a:graphicData uri="http://schemas.microsoft.com/office/drawing/2017/model3d">
                <am3d:model3d r:embed="rId4">
                  <am3d:spPr>
                    <a:xfrm rot="19840700">
                      <a:off x="0" y="0"/>
                      <a:ext cx="588997" cy="481113"/>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3886791" ay="-512031" az="1049290"/>
                    <am3d:postTrans dx="0" dy="0" dz="0"/>
                  </am3d:trans>
                  <am3d:raster rName="Office3DRenderer" rVer="16.0.8326">
                    <am3d:blip r:embed="rId10"/>
                  </am3d:raster>
                  <am3d:objViewport viewportSz="797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E6268DD7-A6A3-BAC2-BF65-45EA15E04F2E}"/>
                  </a:ext>
                </a:extLst>
              </p:cNvPr>
              <p:cNvPicPr>
                <a:picLocks noGrp="1" noRot="1" noChangeAspect="1" noMove="1" noResize="1" noEditPoints="1" noAdjustHandles="1" noChangeArrowheads="1" noChangeShapeType="1" noCrop="1"/>
              </p:cNvPicPr>
              <p:nvPr/>
            </p:nvPicPr>
            <p:blipFill>
              <a:blip r:embed="rId10"/>
              <a:stretch>
                <a:fillRect/>
              </a:stretch>
            </p:blipFill>
            <p:spPr>
              <a:xfrm rot="19840700">
                <a:off x="9283685" y="1024330"/>
                <a:ext cx="588997" cy="481113"/>
              </a:xfrm>
              <a:prstGeom prst="rect">
                <a:avLst/>
              </a:prstGeom>
            </p:spPr>
          </p:pic>
        </mc:Fallback>
      </mc:AlternateContent>
      <p:sp>
        <p:nvSpPr>
          <p:cNvPr id="14" name="TextBox 13">
            <a:extLst>
              <a:ext uri="{FF2B5EF4-FFF2-40B4-BE49-F238E27FC236}">
                <a16:creationId xmlns:a16="http://schemas.microsoft.com/office/drawing/2014/main" id="{35F1BF02-764A-0419-35C0-BBF2EC218009}"/>
              </a:ext>
            </a:extLst>
          </p:cNvPr>
          <p:cNvSpPr txBox="1"/>
          <p:nvPr/>
        </p:nvSpPr>
        <p:spPr>
          <a:xfrm>
            <a:off x="1722820" y="1264886"/>
            <a:ext cx="4202097" cy="584775"/>
          </a:xfrm>
          <a:prstGeom prst="rect">
            <a:avLst/>
          </a:prstGeom>
          <a:noFill/>
        </p:spPr>
        <p:txBody>
          <a:bodyPr wrap="square">
            <a:spAutoFit/>
          </a:bodyPr>
          <a:lstStyle/>
          <a:p>
            <a:pPr algn="ctr"/>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Chủ nghĩa Yêu Nước</a:t>
            </a:r>
          </a:p>
        </p:txBody>
      </p:sp>
      <p:sp>
        <p:nvSpPr>
          <p:cNvPr id="15" name="TextBox 14">
            <a:extLst>
              <a:ext uri="{FF2B5EF4-FFF2-40B4-BE49-F238E27FC236}">
                <a16:creationId xmlns:a16="http://schemas.microsoft.com/office/drawing/2014/main" id="{AF7EC7EB-F014-6E41-208D-5870EC6A2EC8}"/>
              </a:ext>
            </a:extLst>
          </p:cNvPr>
          <p:cNvSpPr txBox="1"/>
          <p:nvPr/>
        </p:nvSpPr>
        <p:spPr>
          <a:xfrm>
            <a:off x="5896911" y="1264885"/>
            <a:ext cx="408549" cy="584775"/>
          </a:xfrm>
          <a:prstGeom prst="rect">
            <a:avLst/>
          </a:prstGeom>
          <a:noFill/>
        </p:spPr>
        <p:txBody>
          <a:bodyPr wrap="square">
            <a:spAutoFit/>
          </a:bodyPr>
          <a:lstStyle/>
          <a:p>
            <a:pPr algn="ctr"/>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 </a:t>
            </a:r>
          </a:p>
        </p:txBody>
      </p:sp>
      <p:sp>
        <p:nvSpPr>
          <p:cNvPr id="16" name="TextBox 15">
            <a:extLst>
              <a:ext uri="{FF2B5EF4-FFF2-40B4-BE49-F238E27FC236}">
                <a16:creationId xmlns:a16="http://schemas.microsoft.com/office/drawing/2014/main" id="{87C2CC98-3913-994E-C326-A5381AF9A2B5}"/>
              </a:ext>
            </a:extLst>
          </p:cNvPr>
          <p:cNvSpPr txBox="1"/>
          <p:nvPr/>
        </p:nvSpPr>
        <p:spPr>
          <a:xfrm>
            <a:off x="6200163" y="1264884"/>
            <a:ext cx="3867741" cy="584775"/>
          </a:xfrm>
          <a:prstGeom prst="rect">
            <a:avLst/>
          </a:prstGeom>
          <a:noFill/>
        </p:spPr>
        <p:txBody>
          <a:bodyPr wrap="square">
            <a:spAutoFit/>
          </a:bodyPr>
          <a:lstStyle/>
          <a:p>
            <a:pPr algn="ctr"/>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Giá trị Xuyên suốt</a:t>
            </a:r>
          </a:p>
        </p:txBody>
      </p:sp>
      <p:sp>
        <p:nvSpPr>
          <p:cNvPr id="17" name="TextBox 16">
            <a:extLst>
              <a:ext uri="{FF2B5EF4-FFF2-40B4-BE49-F238E27FC236}">
                <a16:creationId xmlns:a16="http://schemas.microsoft.com/office/drawing/2014/main" id="{C05EE1D4-37B3-62A5-12DF-DEA59F1FDA53}"/>
              </a:ext>
            </a:extLst>
          </p:cNvPr>
          <p:cNvSpPr txBox="1"/>
          <p:nvPr/>
        </p:nvSpPr>
        <p:spPr>
          <a:xfrm>
            <a:off x="786216" y="2241437"/>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Vai Trò Nền Tảng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8" name="TextBox 17">
            <a:extLst>
              <a:ext uri="{FF2B5EF4-FFF2-40B4-BE49-F238E27FC236}">
                <a16:creationId xmlns:a16="http://schemas.microsoft.com/office/drawing/2014/main" id="{C2ED67F8-7629-53D0-89EA-B274712DBBC5}"/>
              </a:ext>
            </a:extLst>
          </p:cNvPr>
          <p:cNvSpPr txBox="1"/>
          <p:nvPr/>
        </p:nvSpPr>
        <p:spPr>
          <a:xfrm>
            <a:off x="1116416" y="2778982"/>
            <a:ext cx="9799234"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Là động lực thôi thúc Hồ Chí Minh ra đi tìm đường cứu nước.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9" name="TextBox 18">
            <a:extLst>
              <a:ext uri="{FF2B5EF4-FFF2-40B4-BE49-F238E27FC236}">
                <a16:creationId xmlns:a16="http://schemas.microsoft.com/office/drawing/2014/main" id="{8DDA3362-0567-3078-6BB2-C48B862EF6C9}"/>
              </a:ext>
            </a:extLst>
          </p:cNvPr>
          <p:cNvSpPr txBox="1"/>
          <p:nvPr/>
        </p:nvSpPr>
        <p:spPr>
          <a:xfrm>
            <a:off x="786216" y="3559576"/>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Phát Triển Tinh Thần Yêu Nước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0" name="TextBox 19">
            <a:extLst>
              <a:ext uri="{FF2B5EF4-FFF2-40B4-BE49-F238E27FC236}">
                <a16:creationId xmlns:a16="http://schemas.microsoft.com/office/drawing/2014/main" id="{B24EDEF8-BA45-581D-2156-9B684C846E3B}"/>
              </a:ext>
            </a:extLst>
          </p:cNvPr>
          <p:cNvSpPr txBox="1"/>
          <p:nvPr/>
        </p:nvSpPr>
        <p:spPr>
          <a:xfrm>
            <a:off x="1116415" y="4097121"/>
            <a:ext cx="9884959"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Đấu tranh kiên cường cho độc lập, tự do và toàn vẹn lãnh thổ.</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1" name="TextBox 20">
            <a:extLst>
              <a:ext uri="{FF2B5EF4-FFF2-40B4-BE49-F238E27FC236}">
                <a16:creationId xmlns:a16="http://schemas.microsoft.com/office/drawing/2014/main" id="{78A41AB6-BDC5-4EF0-C5B3-D2B636721493}"/>
              </a:ext>
            </a:extLst>
          </p:cNvPr>
          <p:cNvSpPr txBox="1"/>
          <p:nvPr/>
        </p:nvSpPr>
        <p:spPr>
          <a:xfrm>
            <a:off x="786216" y="4873423"/>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Tuyên Ngôn Độc Lập</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2" name="TextBox 21">
            <a:extLst>
              <a:ext uri="{FF2B5EF4-FFF2-40B4-BE49-F238E27FC236}">
                <a16:creationId xmlns:a16="http://schemas.microsoft.com/office/drawing/2014/main" id="{D3C2FA20-A8F7-532F-3D3F-4F1BBAF2DC06}"/>
              </a:ext>
            </a:extLst>
          </p:cNvPr>
          <p:cNvSpPr txBox="1"/>
          <p:nvPr/>
        </p:nvSpPr>
        <p:spPr>
          <a:xfrm>
            <a:off x="1116415" y="5410968"/>
            <a:ext cx="9884959" cy="86177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Khẳng định quyết tâm bảo vệ tự do và độc lập của dân tộc, tiêu biểu cho tư tưởng "không có gì quý hơn độc lập, tự do."</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3" name="TextBox 22">
            <a:extLst>
              <a:ext uri="{FF2B5EF4-FFF2-40B4-BE49-F238E27FC236}">
                <a16:creationId xmlns:a16="http://schemas.microsoft.com/office/drawing/2014/main" id="{DFF7094B-D01E-1F9A-1B9B-F33CD08BBC40}"/>
              </a:ext>
            </a:extLst>
          </p:cNvPr>
          <p:cNvSpPr txBox="1"/>
          <p:nvPr/>
        </p:nvSpPr>
        <p:spPr>
          <a:xfrm>
            <a:off x="-7244095" y="1523673"/>
            <a:ext cx="7330577" cy="584775"/>
          </a:xfrm>
          <a:prstGeom prst="rect">
            <a:avLst/>
          </a:prstGeom>
          <a:noFill/>
        </p:spPr>
        <p:txBody>
          <a:bodyPr wrap="square">
            <a:spAutoFit/>
          </a:bodyPr>
          <a:lstStyle/>
          <a:p>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Đoàn Kết, Nhân Ái và Khoan Dung</a:t>
            </a:r>
          </a:p>
        </p:txBody>
      </p:sp>
      <p:sp>
        <p:nvSpPr>
          <p:cNvPr id="24" name="TextBox 23">
            <a:extLst>
              <a:ext uri="{FF2B5EF4-FFF2-40B4-BE49-F238E27FC236}">
                <a16:creationId xmlns:a16="http://schemas.microsoft.com/office/drawing/2014/main" id="{4345A80C-3C7A-5A1B-C91F-1C170960908F}"/>
              </a:ext>
            </a:extLst>
          </p:cNvPr>
          <p:cNvSpPr txBox="1"/>
          <p:nvPr/>
        </p:nvSpPr>
        <p:spPr>
          <a:xfrm>
            <a:off x="-3004034" y="1205963"/>
            <a:ext cx="3502783"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Kế thừa truyền thống</a:t>
            </a:r>
          </a:p>
        </p:txBody>
      </p:sp>
      <p:sp>
        <p:nvSpPr>
          <p:cNvPr id="26" name="TextBox 25">
            <a:extLst>
              <a:ext uri="{FF2B5EF4-FFF2-40B4-BE49-F238E27FC236}">
                <a16:creationId xmlns:a16="http://schemas.microsoft.com/office/drawing/2014/main" id="{FF232A40-8DC3-145B-963E-DAED962A9027}"/>
              </a:ext>
            </a:extLst>
          </p:cNvPr>
          <p:cNvSpPr txBox="1"/>
          <p:nvPr/>
        </p:nvSpPr>
        <p:spPr>
          <a:xfrm>
            <a:off x="12192000" y="2241437"/>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Tinh Thần Yêu Nước Gắn Yêu Dân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4118BBBA-0C32-5787-D65D-4BEA30C4A0F0}"/>
              </a:ext>
            </a:extLst>
          </p:cNvPr>
          <p:cNvSpPr txBox="1"/>
          <p:nvPr/>
        </p:nvSpPr>
        <p:spPr>
          <a:xfrm>
            <a:off x="12522200" y="2778982"/>
            <a:ext cx="10289368"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Đoàn kết cộng đồng, nhân ái, hòa hiếu với các dân tộc lân bang.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8" name="TextBox 27">
            <a:extLst>
              <a:ext uri="{FF2B5EF4-FFF2-40B4-BE49-F238E27FC236}">
                <a16:creationId xmlns:a16="http://schemas.microsoft.com/office/drawing/2014/main" id="{C43C93CC-7D4B-FD39-C59D-4E6990730F3C}"/>
              </a:ext>
            </a:extLst>
          </p:cNvPr>
          <p:cNvSpPr txBox="1"/>
          <p:nvPr/>
        </p:nvSpPr>
        <p:spPr>
          <a:xfrm>
            <a:off x="12192000" y="3601965"/>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Nguyên Tắc “Dân Là Gốc”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29" name="TextBox 28">
            <a:extLst>
              <a:ext uri="{FF2B5EF4-FFF2-40B4-BE49-F238E27FC236}">
                <a16:creationId xmlns:a16="http://schemas.microsoft.com/office/drawing/2014/main" id="{EF550F6C-27C1-EEBE-D93A-86675292100D}"/>
              </a:ext>
            </a:extLst>
          </p:cNvPr>
          <p:cNvSpPr txBox="1"/>
          <p:nvPr/>
        </p:nvSpPr>
        <p:spPr>
          <a:xfrm>
            <a:off x="12522199" y="4139510"/>
            <a:ext cx="10465985" cy="86177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Con người là vốn quý nhất, lấy dân làm gốc là nền tảng vững chắc cho thành công của cách mạng.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0" name="TextBox 29">
            <a:extLst>
              <a:ext uri="{FF2B5EF4-FFF2-40B4-BE49-F238E27FC236}">
                <a16:creationId xmlns:a16="http://schemas.microsoft.com/office/drawing/2014/main" id="{5EEF6C56-BA0E-958D-1238-09E2561EF16F}"/>
              </a:ext>
            </a:extLst>
          </p:cNvPr>
          <p:cNvSpPr txBox="1"/>
          <p:nvPr/>
        </p:nvSpPr>
        <p:spPr>
          <a:xfrm>
            <a:off x="12192000" y="5260710"/>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Đoàn Kết Dân Tộc và Quốc Tế</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1" name="TextBox 30">
            <a:extLst>
              <a:ext uri="{FF2B5EF4-FFF2-40B4-BE49-F238E27FC236}">
                <a16:creationId xmlns:a16="http://schemas.microsoft.com/office/drawing/2014/main" id="{1139C066-3814-D65B-B5F8-339A84B60D65}"/>
              </a:ext>
            </a:extLst>
          </p:cNvPr>
          <p:cNvSpPr txBox="1"/>
          <p:nvPr/>
        </p:nvSpPr>
        <p:spPr>
          <a:xfrm>
            <a:off x="12522199" y="5798255"/>
            <a:ext cx="9884959"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Là nguyên tắc chiến lược quyết định thắng lợi của cách mạng.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778707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F5901-ABE8-FBF2-2401-3F4DB85F21B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3A7D938-092C-E829-BC0E-B83EAE1A8A78}"/>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Effect>
                      <a14:sharpenSoften amount="-100000"/>
                    </a14:imgEffect>
                    <a14:imgEffect>
                      <a14:brightnessContrast bright="-57000"/>
                    </a14:imgEffect>
                  </a14:imgLayer>
                </a14:imgProps>
              </a:ext>
            </a:extLst>
          </a:blip>
          <a:stretch>
            <a:fillRect/>
          </a:stretch>
        </p:blipFill>
        <p:spPr>
          <a:xfrm>
            <a:off x="0" y="-1764"/>
            <a:ext cx="12192000" cy="6858000"/>
          </a:xfrm>
          <a:prstGeom prst="rect">
            <a:avLst/>
          </a:prstGeom>
        </p:spPr>
      </p:pic>
      <p:sp>
        <p:nvSpPr>
          <p:cNvPr id="25" name="TextBox 24">
            <a:extLst>
              <a:ext uri="{FF2B5EF4-FFF2-40B4-BE49-F238E27FC236}">
                <a16:creationId xmlns:a16="http://schemas.microsoft.com/office/drawing/2014/main" id="{73FDC9DA-E79D-1801-3892-E5A90C7A005F}"/>
              </a:ext>
            </a:extLst>
          </p:cNvPr>
          <p:cNvSpPr txBox="1"/>
          <p:nvPr/>
        </p:nvSpPr>
        <p:spPr>
          <a:xfrm>
            <a:off x="376922" y="383191"/>
            <a:ext cx="392511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a:t>
            </a:r>
            <a:r>
              <a:rPr lang="en-US"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3</a:t>
            </a:r>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Ảnh Hưởng của Giá Trị Văn Hóa</a:t>
            </a:r>
          </a:p>
        </p:txBody>
      </p:sp>
      <p:sp>
        <p:nvSpPr>
          <p:cNvPr id="2" name="TextBox 1">
            <a:extLst>
              <a:ext uri="{FF2B5EF4-FFF2-40B4-BE49-F238E27FC236}">
                <a16:creationId xmlns:a16="http://schemas.microsoft.com/office/drawing/2014/main" id="{867FE491-67AB-F125-DD43-E110D431160C}"/>
              </a:ext>
            </a:extLst>
          </p:cNvPr>
          <p:cNvSpPr txBox="1"/>
          <p:nvPr/>
        </p:nvSpPr>
        <p:spPr>
          <a:xfrm>
            <a:off x="376922" y="689900"/>
            <a:ext cx="404703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Đến Tư Tưởng Hồ Chí Minh</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E492DE87-F513-165D-4BED-2BF79BF31FDF}"/>
                  </a:ext>
                </a:extLst>
              </p:cNvPr>
              <p:cNvGraphicFramePr>
                <a:graphicFrameLocks noChangeAspect="1"/>
              </p:cNvGraphicFramePr>
              <p:nvPr>
                <p:extLst>
                  <p:ext uri="{D42A27DB-BD31-4B8C-83A1-F6EECF244321}">
                    <p14:modId xmlns:p14="http://schemas.microsoft.com/office/powerpoint/2010/main" val="786461901"/>
                  </p:ext>
                </p:extLst>
              </p:nvPr>
            </p:nvGraphicFramePr>
            <p:xfrm>
              <a:off x="13569129" y="1366864"/>
              <a:ext cx="632304" cy="268571"/>
            </p:xfrm>
            <a:graphic>
              <a:graphicData uri="http://schemas.microsoft.com/office/drawing/2017/model3d">
                <am3d:model3d r:embed="rId4">
                  <am3d:spPr>
                    <a:xfrm>
                      <a:off x="0" y="0"/>
                      <a:ext cx="632304" cy="268571"/>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6571726" ay="54381" az="153212"/>
                    <am3d:postTrans dx="0" dy="0" dz="0"/>
                  </am3d:trans>
                  <am3d:raster rName="Office3DRenderer" rVer="16.0.8326">
                    <am3d:blip r:embed="rId5"/>
                  </am3d:raster>
                  <am3d:objViewport viewportSz="8210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E492DE87-F513-165D-4BED-2BF79BF31FDF}"/>
                  </a:ext>
                </a:extLst>
              </p:cNvPr>
              <p:cNvPicPr>
                <a:picLocks noGrp="1" noRot="1" noChangeAspect="1" noMove="1" noResize="1" noEditPoints="1" noAdjustHandles="1" noChangeArrowheads="1" noChangeShapeType="1" noCrop="1"/>
              </p:cNvPicPr>
              <p:nvPr/>
            </p:nvPicPr>
            <p:blipFill>
              <a:blip r:embed="rId5"/>
              <a:stretch>
                <a:fillRect/>
              </a:stretch>
            </p:blipFill>
            <p:spPr>
              <a:xfrm>
                <a:off x="13569129" y="1366864"/>
                <a:ext cx="632304" cy="2685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6E0FAF68-540C-8020-61B4-5ADB6CD9B313}"/>
                  </a:ext>
                </a:extLst>
              </p:cNvPr>
              <p:cNvGraphicFramePr>
                <a:graphicFrameLocks noChangeAspect="1"/>
              </p:cNvGraphicFramePr>
              <p:nvPr>
                <p:extLst>
                  <p:ext uri="{D42A27DB-BD31-4B8C-83A1-F6EECF244321}">
                    <p14:modId xmlns:p14="http://schemas.microsoft.com/office/powerpoint/2010/main" val="2516601128"/>
                  </p:ext>
                </p:extLst>
              </p:nvPr>
            </p:nvGraphicFramePr>
            <p:xfrm rot="19840700">
              <a:off x="-3027080" y="940718"/>
              <a:ext cx="771463" cy="182140"/>
            </p:xfrm>
            <a:graphic>
              <a:graphicData uri="http://schemas.microsoft.com/office/drawing/2017/model3d">
                <am3d:model3d r:embed="rId4">
                  <am3d:spPr>
                    <a:xfrm rot="19840700">
                      <a:off x="0" y="0"/>
                      <a:ext cx="771463" cy="182140"/>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5182522" ay="-24927" az="391952"/>
                    <am3d:postTrans dx="0" dy="0" dz="0"/>
                  </am3d:trans>
                  <am3d:raster rName="Office3DRenderer" rVer="16.0.8326">
                    <am3d:blip r:embed="rId6"/>
                  </am3d:raster>
                  <am3d:objViewport viewportSz="10381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6E0FAF68-540C-8020-61B4-5ADB6CD9B313}"/>
                  </a:ext>
                </a:extLst>
              </p:cNvPr>
              <p:cNvPicPr>
                <a:picLocks noGrp="1" noRot="1" noChangeAspect="1" noMove="1" noResize="1" noEditPoints="1" noAdjustHandles="1" noChangeArrowheads="1" noChangeShapeType="1" noCrop="1"/>
              </p:cNvPicPr>
              <p:nvPr/>
            </p:nvPicPr>
            <p:blipFill>
              <a:blip r:embed="rId6"/>
              <a:stretch>
                <a:fillRect/>
              </a:stretch>
            </p:blipFill>
            <p:spPr>
              <a:xfrm rot="19840700">
                <a:off x="-3027080" y="940718"/>
                <a:ext cx="771463" cy="1821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8D9A1B03-682B-8C35-55D2-EEFB20E0FE3A}"/>
                  </a:ext>
                </a:extLst>
              </p:cNvPr>
              <p:cNvGraphicFramePr>
                <a:graphicFrameLocks noChangeAspect="1"/>
              </p:cNvGraphicFramePr>
              <p:nvPr>
                <p:extLst>
                  <p:ext uri="{D42A27DB-BD31-4B8C-83A1-F6EECF244321}">
                    <p14:modId xmlns:p14="http://schemas.microsoft.com/office/powerpoint/2010/main" val="3168840673"/>
                  </p:ext>
                </p:extLst>
              </p:nvPr>
            </p:nvGraphicFramePr>
            <p:xfrm>
              <a:off x="-2119682" y="763489"/>
              <a:ext cx="480315" cy="499151"/>
            </p:xfrm>
            <a:graphic>
              <a:graphicData uri="http://schemas.microsoft.com/office/drawing/2017/model3d">
                <am3d:model3d r:embed="rId4">
                  <am3d:spPr>
                    <a:xfrm>
                      <a:off x="0" y="0"/>
                      <a:ext cx="480315" cy="499151"/>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4341129" ay="-1250152" az="-2891386"/>
                    <am3d:postTrans dx="0" dy="0" dz="0"/>
                  </am3d:trans>
                  <am3d:raster rName="Office3DRenderer" rVer="16.0.8326">
                    <am3d:blip r:embed="rId7"/>
                  </am3d:raster>
                  <am3d:objViewport viewportSz="8005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8D9A1B03-682B-8C35-55D2-EEFB20E0FE3A}"/>
                  </a:ext>
                </a:extLst>
              </p:cNvPr>
              <p:cNvPicPr>
                <a:picLocks noGrp="1" noRot="1" noChangeAspect="1" noMove="1" noResize="1" noEditPoints="1" noAdjustHandles="1" noChangeArrowheads="1" noChangeShapeType="1" noCrop="1"/>
              </p:cNvPicPr>
              <p:nvPr/>
            </p:nvPicPr>
            <p:blipFill>
              <a:blip r:embed="rId7"/>
              <a:stretch>
                <a:fillRect/>
              </a:stretch>
            </p:blipFill>
            <p:spPr>
              <a:xfrm>
                <a:off x="-2119682" y="763489"/>
                <a:ext cx="480315" cy="4991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77CD81A7-F316-7B1B-6DCD-2C1D8748634B}"/>
                  </a:ext>
                </a:extLst>
              </p:cNvPr>
              <p:cNvGraphicFramePr>
                <a:graphicFrameLocks noChangeAspect="1"/>
              </p:cNvGraphicFramePr>
              <p:nvPr>
                <p:extLst>
                  <p:ext uri="{D42A27DB-BD31-4B8C-83A1-F6EECF244321}">
                    <p14:modId xmlns:p14="http://schemas.microsoft.com/office/powerpoint/2010/main" val="2379041537"/>
                  </p:ext>
                </p:extLst>
              </p:nvPr>
            </p:nvGraphicFramePr>
            <p:xfrm rot="19840700">
              <a:off x="-1420300" y="496079"/>
              <a:ext cx="549068" cy="336483"/>
            </p:xfrm>
            <a:graphic>
              <a:graphicData uri="http://schemas.microsoft.com/office/drawing/2017/model3d">
                <am3d:model3d r:embed="rId4">
                  <am3d:spPr>
                    <a:xfrm rot="19840700">
                      <a:off x="0" y="0"/>
                      <a:ext cx="549068" cy="336483"/>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4415146" ay="246179" az="9980860"/>
                    <am3d:postTrans dx="0" dy="0" dz="0"/>
                  </am3d:trans>
                  <am3d:raster rName="Office3DRenderer" rVer="16.0.8326">
                    <am3d:blip r:embed="rId8"/>
                  </am3d:raster>
                  <am3d:objViewport viewportSz="738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77CD81A7-F316-7B1B-6DCD-2C1D8748634B}"/>
                  </a:ext>
                </a:extLst>
              </p:cNvPr>
              <p:cNvPicPr>
                <a:picLocks noGrp="1" noRot="1" noChangeAspect="1" noMove="1" noResize="1" noEditPoints="1" noAdjustHandles="1" noChangeArrowheads="1" noChangeShapeType="1" noCrop="1"/>
              </p:cNvPicPr>
              <p:nvPr/>
            </p:nvPicPr>
            <p:blipFill>
              <a:blip r:embed="rId8"/>
              <a:stretch>
                <a:fillRect/>
              </a:stretch>
            </p:blipFill>
            <p:spPr>
              <a:xfrm rot="19840700">
                <a:off x="-1420300" y="496079"/>
                <a:ext cx="549068" cy="33648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44D9241F-961F-E2EA-996D-8AE8D5D7EB0A}"/>
                  </a:ext>
                </a:extLst>
              </p:cNvPr>
              <p:cNvGraphicFramePr>
                <a:graphicFrameLocks noChangeAspect="1"/>
              </p:cNvGraphicFramePr>
              <p:nvPr>
                <p:extLst>
                  <p:ext uri="{D42A27DB-BD31-4B8C-83A1-F6EECF244321}">
                    <p14:modId xmlns:p14="http://schemas.microsoft.com/office/powerpoint/2010/main" val="3429142731"/>
                  </p:ext>
                </p:extLst>
              </p:nvPr>
            </p:nvGraphicFramePr>
            <p:xfrm rot="19840700">
              <a:off x="12568894" y="1061714"/>
              <a:ext cx="623341" cy="162960"/>
            </p:xfrm>
            <a:graphic>
              <a:graphicData uri="http://schemas.microsoft.com/office/drawing/2017/model3d">
                <am3d:model3d r:embed="rId4">
                  <am3d:spPr>
                    <a:xfrm rot="19840700">
                      <a:off x="0" y="0"/>
                      <a:ext cx="623341" cy="162960"/>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5785860" ay="49522" az="-437054"/>
                    <am3d:postTrans dx="0" dy="0" dz="0"/>
                  </am3d:trans>
                  <am3d:raster rName="Office3DRenderer" rVer="16.0.8326">
                    <am3d:blip r:embed="rId9"/>
                  </am3d:raster>
                  <am3d:objViewport viewportSz="7177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44D9241F-961F-E2EA-996D-8AE8D5D7EB0A}"/>
                  </a:ext>
                </a:extLst>
              </p:cNvPr>
              <p:cNvPicPr>
                <a:picLocks noGrp="1" noRot="1" noChangeAspect="1" noMove="1" noResize="1" noEditPoints="1" noAdjustHandles="1" noChangeArrowheads="1" noChangeShapeType="1" noCrop="1"/>
              </p:cNvPicPr>
              <p:nvPr/>
            </p:nvPicPr>
            <p:blipFill>
              <a:blip r:embed="rId9"/>
              <a:stretch>
                <a:fillRect/>
              </a:stretch>
            </p:blipFill>
            <p:spPr>
              <a:xfrm rot="19840700">
                <a:off x="12568894" y="1061714"/>
                <a:ext cx="623341" cy="16296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B12F6A24-A401-6D23-13C0-CC229FA0CE7D}"/>
                  </a:ext>
                </a:extLst>
              </p:cNvPr>
              <p:cNvGraphicFramePr>
                <a:graphicFrameLocks noChangeAspect="1"/>
              </p:cNvGraphicFramePr>
              <p:nvPr>
                <p:extLst>
                  <p:ext uri="{D42A27DB-BD31-4B8C-83A1-F6EECF244321}">
                    <p14:modId xmlns:p14="http://schemas.microsoft.com/office/powerpoint/2010/main" val="356671755"/>
                  </p:ext>
                </p:extLst>
              </p:nvPr>
            </p:nvGraphicFramePr>
            <p:xfrm rot="19840700">
              <a:off x="13411101" y="606025"/>
              <a:ext cx="284998" cy="626996"/>
            </p:xfrm>
            <a:graphic>
              <a:graphicData uri="http://schemas.microsoft.com/office/drawing/2017/model3d">
                <am3d:model3d r:embed="rId4">
                  <am3d:spPr>
                    <a:xfrm rot="19840700">
                      <a:off x="0" y="0"/>
                      <a:ext cx="284998" cy="626996"/>
                    </a:xfrm>
                    <a:prstGeom prst="rect">
                      <a:avLst/>
                    </a:prstGeom>
                  </am3d:spPr>
                  <am3d:camera>
                    <am3d:pos x="0" y="0" z="63287816"/>
                    <am3d:up dx="0" dy="36000000" dz="0"/>
                    <am3d:lookAt x="0" y="0" z="0"/>
                    <am3d:perspective fov="2700000"/>
                  </am3d:camera>
                  <am3d:trans>
                    <am3d:meterPerModelUnit n="100000" d="1000000"/>
                    <am3d:preTrans dx="0" dy="-1800000" dz="359999"/>
                    <am3d:scale>
                      <am3d:sx n="1000000" d="1000000"/>
                      <am3d:sy n="1000000" d="1000000"/>
                      <am3d:sz n="1000000" d="1000000"/>
                    </am3d:scale>
                    <am3d:rot ax="6300659" ay="-2284377" az="3989889"/>
                    <am3d:postTrans dx="0" dy="0" dz="0"/>
                  </am3d:trans>
                  <am3d:raster rName="Office3DRenderer" rVer="16.0.8326">
                    <am3d:blip r:embed="rId10"/>
                  </am3d:raster>
                  <am3d:objViewport viewportSz="7979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B12F6A24-A401-6D23-13C0-CC229FA0CE7D}"/>
                  </a:ext>
                </a:extLst>
              </p:cNvPr>
              <p:cNvPicPr>
                <a:picLocks noGrp="1" noRot="1" noChangeAspect="1" noMove="1" noResize="1" noEditPoints="1" noAdjustHandles="1" noChangeArrowheads="1" noChangeShapeType="1" noCrop="1"/>
              </p:cNvPicPr>
              <p:nvPr/>
            </p:nvPicPr>
            <p:blipFill>
              <a:blip r:embed="rId10"/>
              <a:stretch>
                <a:fillRect/>
              </a:stretch>
            </p:blipFill>
            <p:spPr>
              <a:xfrm rot="19840700">
                <a:off x="13411101" y="606025"/>
                <a:ext cx="284998" cy="626996"/>
              </a:xfrm>
              <a:prstGeom prst="rect">
                <a:avLst/>
              </a:prstGeom>
            </p:spPr>
          </p:pic>
        </mc:Fallback>
      </mc:AlternateContent>
      <p:sp>
        <p:nvSpPr>
          <p:cNvPr id="20" name="TextBox 19">
            <a:extLst>
              <a:ext uri="{FF2B5EF4-FFF2-40B4-BE49-F238E27FC236}">
                <a16:creationId xmlns:a16="http://schemas.microsoft.com/office/drawing/2014/main" id="{336A2F68-956A-7E94-956E-24F363373793}"/>
              </a:ext>
            </a:extLst>
          </p:cNvPr>
          <p:cNvSpPr txBox="1"/>
          <p:nvPr/>
        </p:nvSpPr>
        <p:spPr>
          <a:xfrm>
            <a:off x="-4191726" y="1264886"/>
            <a:ext cx="4202097" cy="584775"/>
          </a:xfrm>
          <a:prstGeom prst="rect">
            <a:avLst/>
          </a:prstGeom>
          <a:noFill/>
        </p:spPr>
        <p:txBody>
          <a:bodyPr wrap="square">
            <a:spAutoFit/>
          </a:bodyPr>
          <a:lstStyle/>
          <a:p>
            <a:pPr algn="ctr"/>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Chủ nghĩa Yêu Nước</a:t>
            </a:r>
          </a:p>
        </p:txBody>
      </p:sp>
      <p:sp>
        <p:nvSpPr>
          <p:cNvPr id="21" name="TextBox 20">
            <a:extLst>
              <a:ext uri="{FF2B5EF4-FFF2-40B4-BE49-F238E27FC236}">
                <a16:creationId xmlns:a16="http://schemas.microsoft.com/office/drawing/2014/main" id="{7855BBB3-BE58-4FEF-88F0-A4BC60A01AAA}"/>
              </a:ext>
            </a:extLst>
          </p:cNvPr>
          <p:cNvSpPr txBox="1"/>
          <p:nvPr/>
        </p:nvSpPr>
        <p:spPr>
          <a:xfrm>
            <a:off x="5896911" y="-1299469"/>
            <a:ext cx="408549" cy="584775"/>
          </a:xfrm>
          <a:prstGeom prst="rect">
            <a:avLst/>
          </a:prstGeom>
          <a:noFill/>
        </p:spPr>
        <p:txBody>
          <a:bodyPr wrap="square">
            <a:spAutoFit/>
          </a:bodyPr>
          <a:lstStyle/>
          <a:p>
            <a:pPr algn="ctr"/>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 </a:t>
            </a:r>
          </a:p>
        </p:txBody>
      </p:sp>
      <p:sp>
        <p:nvSpPr>
          <p:cNvPr id="22" name="TextBox 21">
            <a:extLst>
              <a:ext uri="{FF2B5EF4-FFF2-40B4-BE49-F238E27FC236}">
                <a16:creationId xmlns:a16="http://schemas.microsoft.com/office/drawing/2014/main" id="{EB540C20-7949-A576-D381-53125A38241E}"/>
              </a:ext>
            </a:extLst>
          </p:cNvPr>
          <p:cNvSpPr txBox="1"/>
          <p:nvPr/>
        </p:nvSpPr>
        <p:spPr>
          <a:xfrm>
            <a:off x="12080263" y="1264884"/>
            <a:ext cx="3867741" cy="584775"/>
          </a:xfrm>
          <a:prstGeom prst="rect">
            <a:avLst/>
          </a:prstGeom>
          <a:noFill/>
        </p:spPr>
        <p:txBody>
          <a:bodyPr wrap="square">
            <a:spAutoFit/>
          </a:bodyPr>
          <a:lstStyle/>
          <a:p>
            <a:pPr algn="ctr"/>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Giá trị Xuyên suốt</a:t>
            </a:r>
          </a:p>
        </p:txBody>
      </p:sp>
      <p:sp>
        <p:nvSpPr>
          <p:cNvPr id="30" name="TextBox 29">
            <a:extLst>
              <a:ext uri="{FF2B5EF4-FFF2-40B4-BE49-F238E27FC236}">
                <a16:creationId xmlns:a16="http://schemas.microsoft.com/office/drawing/2014/main" id="{CE71F98D-0393-88C1-5B77-5A50D184FB83}"/>
              </a:ext>
            </a:extLst>
          </p:cNvPr>
          <p:cNvSpPr txBox="1"/>
          <p:nvPr/>
        </p:nvSpPr>
        <p:spPr>
          <a:xfrm>
            <a:off x="376922" y="1523673"/>
            <a:ext cx="7330577" cy="584775"/>
          </a:xfrm>
          <a:prstGeom prst="rect">
            <a:avLst/>
          </a:prstGeom>
          <a:noFill/>
        </p:spPr>
        <p:txBody>
          <a:bodyPr wrap="square">
            <a:spAutoFit/>
          </a:bodyPr>
          <a:lstStyle/>
          <a:p>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Đoàn Kết, Nhân Ái và Khoan Dung</a:t>
            </a:r>
          </a:p>
        </p:txBody>
      </p:sp>
      <p:sp>
        <p:nvSpPr>
          <p:cNvPr id="31" name="TextBox 30">
            <a:extLst>
              <a:ext uri="{FF2B5EF4-FFF2-40B4-BE49-F238E27FC236}">
                <a16:creationId xmlns:a16="http://schemas.microsoft.com/office/drawing/2014/main" id="{2B60D478-8164-3B59-7E68-DCC7C8D32E9B}"/>
              </a:ext>
            </a:extLst>
          </p:cNvPr>
          <p:cNvSpPr txBox="1"/>
          <p:nvPr/>
        </p:nvSpPr>
        <p:spPr>
          <a:xfrm>
            <a:off x="387293" y="1205963"/>
            <a:ext cx="3502783"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Kế thừa truyền thống</a:t>
            </a:r>
          </a:p>
        </p:txBody>
      </p:sp>
      <p:sp>
        <p:nvSpPr>
          <p:cNvPr id="32" name="TextBox 31">
            <a:extLst>
              <a:ext uri="{FF2B5EF4-FFF2-40B4-BE49-F238E27FC236}">
                <a16:creationId xmlns:a16="http://schemas.microsoft.com/office/drawing/2014/main" id="{7D414299-1DEC-E068-EE95-94D7146D5788}"/>
              </a:ext>
            </a:extLst>
          </p:cNvPr>
          <p:cNvSpPr txBox="1"/>
          <p:nvPr/>
        </p:nvSpPr>
        <p:spPr>
          <a:xfrm>
            <a:off x="-10377084" y="2241437"/>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Vai Trò Nền Tảng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3" name="TextBox 32">
            <a:extLst>
              <a:ext uri="{FF2B5EF4-FFF2-40B4-BE49-F238E27FC236}">
                <a16:creationId xmlns:a16="http://schemas.microsoft.com/office/drawing/2014/main" id="{C2A950FE-D2BE-E60D-4B39-FD2A50D2674A}"/>
              </a:ext>
            </a:extLst>
          </p:cNvPr>
          <p:cNvSpPr txBox="1"/>
          <p:nvPr/>
        </p:nvSpPr>
        <p:spPr>
          <a:xfrm>
            <a:off x="-10046884" y="2778982"/>
            <a:ext cx="9799234"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Là động lực thôi thúc Hồ Chí Minh ra đi tìm đường cứu nước.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4" name="TextBox 33">
            <a:extLst>
              <a:ext uri="{FF2B5EF4-FFF2-40B4-BE49-F238E27FC236}">
                <a16:creationId xmlns:a16="http://schemas.microsoft.com/office/drawing/2014/main" id="{E5F986C6-2CCB-AB71-4A06-7FAF8E5BA1E2}"/>
              </a:ext>
            </a:extLst>
          </p:cNvPr>
          <p:cNvSpPr txBox="1"/>
          <p:nvPr/>
        </p:nvSpPr>
        <p:spPr>
          <a:xfrm>
            <a:off x="-10377084" y="3559576"/>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Phát Triển Tinh Thần Yêu Nước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5" name="TextBox 34">
            <a:extLst>
              <a:ext uri="{FF2B5EF4-FFF2-40B4-BE49-F238E27FC236}">
                <a16:creationId xmlns:a16="http://schemas.microsoft.com/office/drawing/2014/main" id="{CCDEB5B6-2300-4135-7E1A-A16D6B61C462}"/>
              </a:ext>
            </a:extLst>
          </p:cNvPr>
          <p:cNvSpPr txBox="1"/>
          <p:nvPr/>
        </p:nvSpPr>
        <p:spPr>
          <a:xfrm>
            <a:off x="-10046885" y="4097121"/>
            <a:ext cx="9884959"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Đấu tranh kiên cường cho độc lập, tự do và toàn vẹn lãnh thổ.</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6" name="TextBox 35">
            <a:extLst>
              <a:ext uri="{FF2B5EF4-FFF2-40B4-BE49-F238E27FC236}">
                <a16:creationId xmlns:a16="http://schemas.microsoft.com/office/drawing/2014/main" id="{4565F1F0-DA30-00CF-A61D-4778A7AA7BA0}"/>
              </a:ext>
            </a:extLst>
          </p:cNvPr>
          <p:cNvSpPr txBox="1"/>
          <p:nvPr/>
        </p:nvSpPr>
        <p:spPr>
          <a:xfrm>
            <a:off x="-10377084" y="4873423"/>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Tuyên Ngôn Độc Lập</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7" name="TextBox 36">
            <a:extLst>
              <a:ext uri="{FF2B5EF4-FFF2-40B4-BE49-F238E27FC236}">
                <a16:creationId xmlns:a16="http://schemas.microsoft.com/office/drawing/2014/main" id="{2C818054-AC9A-ED5F-B21F-218E795F3C5A}"/>
              </a:ext>
            </a:extLst>
          </p:cNvPr>
          <p:cNvSpPr txBox="1"/>
          <p:nvPr/>
        </p:nvSpPr>
        <p:spPr>
          <a:xfrm>
            <a:off x="-10046885" y="5410968"/>
            <a:ext cx="9884959" cy="86177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Khẳng định quyết tâm bảo vệ tự do và độc lập của dân tộc, tiêu biểu cho tư tưởng "không có gì quý hơn độc lập, tự do."</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8" name="TextBox 37">
            <a:extLst>
              <a:ext uri="{FF2B5EF4-FFF2-40B4-BE49-F238E27FC236}">
                <a16:creationId xmlns:a16="http://schemas.microsoft.com/office/drawing/2014/main" id="{66E07D71-0E1A-F97E-7D52-E16A5AA524EB}"/>
              </a:ext>
            </a:extLst>
          </p:cNvPr>
          <p:cNvSpPr txBox="1"/>
          <p:nvPr/>
        </p:nvSpPr>
        <p:spPr>
          <a:xfrm>
            <a:off x="786216" y="2241437"/>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Tinh Thần Yêu Nước Gắn Yêu Dân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9" name="TextBox 38">
            <a:extLst>
              <a:ext uri="{FF2B5EF4-FFF2-40B4-BE49-F238E27FC236}">
                <a16:creationId xmlns:a16="http://schemas.microsoft.com/office/drawing/2014/main" id="{11EE15A4-3CC1-DB26-4CEC-253BD41870AC}"/>
              </a:ext>
            </a:extLst>
          </p:cNvPr>
          <p:cNvSpPr txBox="1"/>
          <p:nvPr/>
        </p:nvSpPr>
        <p:spPr>
          <a:xfrm>
            <a:off x="1116416" y="2778982"/>
            <a:ext cx="10289368"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Đoàn kết cộng đồng, nhân ái, hòa hiếu với các dân tộc lân bang.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0" name="TextBox 39">
            <a:extLst>
              <a:ext uri="{FF2B5EF4-FFF2-40B4-BE49-F238E27FC236}">
                <a16:creationId xmlns:a16="http://schemas.microsoft.com/office/drawing/2014/main" id="{880563FB-E5A6-75E1-B3BF-9D0B370E4DA6}"/>
              </a:ext>
            </a:extLst>
          </p:cNvPr>
          <p:cNvSpPr txBox="1"/>
          <p:nvPr/>
        </p:nvSpPr>
        <p:spPr>
          <a:xfrm>
            <a:off x="786216" y="3601965"/>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Nguyên Tắc “Dân Là Gốc”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1" name="TextBox 40">
            <a:extLst>
              <a:ext uri="{FF2B5EF4-FFF2-40B4-BE49-F238E27FC236}">
                <a16:creationId xmlns:a16="http://schemas.microsoft.com/office/drawing/2014/main" id="{30A48C39-71B5-750A-2B86-756EBA3E726B}"/>
              </a:ext>
            </a:extLst>
          </p:cNvPr>
          <p:cNvSpPr txBox="1"/>
          <p:nvPr/>
        </p:nvSpPr>
        <p:spPr>
          <a:xfrm>
            <a:off x="1116415" y="4139510"/>
            <a:ext cx="10465985" cy="86177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Con người là vốn quý nhất, lấy dân làm gốc là nền tảng vững chắc cho thành công của cách mạng.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2" name="TextBox 41">
            <a:extLst>
              <a:ext uri="{FF2B5EF4-FFF2-40B4-BE49-F238E27FC236}">
                <a16:creationId xmlns:a16="http://schemas.microsoft.com/office/drawing/2014/main" id="{91763415-CA92-F509-9E6F-B46191BAD567}"/>
              </a:ext>
            </a:extLst>
          </p:cNvPr>
          <p:cNvSpPr txBox="1"/>
          <p:nvPr/>
        </p:nvSpPr>
        <p:spPr>
          <a:xfrm>
            <a:off x="786216" y="5260710"/>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Đoàn Kết Dân Tộc và Quốc Tế</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43" name="TextBox 42">
            <a:extLst>
              <a:ext uri="{FF2B5EF4-FFF2-40B4-BE49-F238E27FC236}">
                <a16:creationId xmlns:a16="http://schemas.microsoft.com/office/drawing/2014/main" id="{A94D504A-A164-B46B-2179-32581067C44C}"/>
              </a:ext>
            </a:extLst>
          </p:cNvPr>
          <p:cNvSpPr txBox="1"/>
          <p:nvPr/>
        </p:nvSpPr>
        <p:spPr>
          <a:xfrm>
            <a:off x="1116415" y="5798255"/>
            <a:ext cx="9884959"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Là nguyên tắc chiến lược quyết định thắng lợi của cách mạng.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45" name="Picture 44">
            <a:extLst>
              <a:ext uri="{FF2B5EF4-FFF2-40B4-BE49-F238E27FC236}">
                <a16:creationId xmlns:a16="http://schemas.microsoft.com/office/drawing/2014/main" id="{9480DCEB-96BA-5BFB-30DE-4057EE191904}"/>
              </a:ext>
            </a:extLst>
          </p:cNvPr>
          <p:cNvPicPr>
            <a:picLocks noChangeAspect="1"/>
          </p:cNvPicPr>
          <p:nvPr/>
        </p:nvPicPr>
        <p:blipFill>
          <a:blip r:embed="rId11"/>
          <a:srcRect r="98681"/>
          <a:stretch/>
        </p:blipFill>
        <p:spPr>
          <a:xfrm>
            <a:off x="-6688" y="1117104"/>
            <a:ext cx="160814" cy="5593773"/>
          </a:xfrm>
          <a:prstGeom prst="rect">
            <a:avLst/>
          </a:prstGeom>
        </p:spPr>
      </p:pic>
    </p:spTree>
    <p:extLst>
      <p:ext uri="{BB962C8B-B14F-4D97-AF65-F5344CB8AC3E}">
        <p14:creationId xmlns:p14="http://schemas.microsoft.com/office/powerpoint/2010/main" val="33933383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7177D-6BD1-C2F2-4D22-88B2FFF5A4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B24B4B-2ACF-A619-9814-12AF05B63438}"/>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Effect>
                      <a14:sharpenSoften amount="-100000"/>
                    </a14:imgEffect>
                    <a14:imgEffect>
                      <a14:brightnessContrast bright="-57000"/>
                    </a14:imgEffect>
                  </a14:imgLayer>
                </a14:imgProps>
              </a:ext>
            </a:extLst>
          </a:blip>
          <a:stretch>
            <a:fillRect/>
          </a:stretch>
        </p:blipFill>
        <p:spPr>
          <a:xfrm>
            <a:off x="0" y="-1764"/>
            <a:ext cx="12192000" cy="6858000"/>
          </a:xfrm>
          <a:prstGeom prst="rect">
            <a:avLst/>
          </a:prstGeom>
        </p:spPr>
      </p:pic>
      <p:sp>
        <p:nvSpPr>
          <p:cNvPr id="25" name="TextBox 24">
            <a:extLst>
              <a:ext uri="{FF2B5EF4-FFF2-40B4-BE49-F238E27FC236}">
                <a16:creationId xmlns:a16="http://schemas.microsoft.com/office/drawing/2014/main" id="{D6FA518A-8D8F-D281-5DCA-13C755CC5D0E}"/>
              </a:ext>
            </a:extLst>
          </p:cNvPr>
          <p:cNvSpPr txBox="1"/>
          <p:nvPr/>
        </p:nvSpPr>
        <p:spPr>
          <a:xfrm>
            <a:off x="376922" y="383191"/>
            <a:ext cx="392511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a:t>
            </a:r>
            <a:r>
              <a:rPr lang="en-US"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3</a:t>
            </a:r>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Ảnh Hưởng của Giá Trị Văn Hóa</a:t>
            </a:r>
          </a:p>
        </p:txBody>
      </p:sp>
      <p:sp>
        <p:nvSpPr>
          <p:cNvPr id="2" name="TextBox 1">
            <a:extLst>
              <a:ext uri="{FF2B5EF4-FFF2-40B4-BE49-F238E27FC236}">
                <a16:creationId xmlns:a16="http://schemas.microsoft.com/office/drawing/2014/main" id="{ABD5C0A2-6723-3729-F834-9B81C128D8C0}"/>
              </a:ext>
            </a:extLst>
          </p:cNvPr>
          <p:cNvSpPr txBox="1"/>
          <p:nvPr/>
        </p:nvSpPr>
        <p:spPr>
          <a:xfrm>
            <a:off x="376922" y="689900"/>
            <a:ext cx="404703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Đến Tư Tưởng Hồ Chí Minh</a:t>
            </a:r>
          </a:p>
        </p:txBody>
      </p:sp>
      <p:sp>
        <p:nvSpPr>
          <p:cNvPr id="7" name="TextBox 6">
            <a:extLst>
              <a:ext uri="{FF2B5EF4-FFF2-40B4-BE49-F238E27FC236}">
                <a16:creationId xmlns:a16="http://schemas.microsoft.com/office/drawing/2014/main" id="{124B46DE-C934-7111-1409-C75607425295}"/>
              </a:ext>
            </a:extLst>
          </p:cNvPr>
          <p:cNvSpPr txBox="1"/>
          <p:nvPr/>
        </p:nvSpPr>
        <p:spPr>
          <a:xfrm>
            <a:off x="376922" y="1523673"/>
            <a:ext cx="7330577" cy="584775"/>
          </a:xfrm>
          <a:prstGeom prst="rect">
            <a:avLst/>
          </a:prstGeom>
          <a:noFill/>
        </p:spPr>
        <p:txBody>
          <a:bodyPr wrap="square">
            <a:spAutoFit/>
          </a:bodyPr>
          <a:lstStyle/>
          <a:p>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Đoàn Kết, Nhân Ái và Khoan Dung</a:t>
            </a:r>
          </a:p>
        </p:txBody>
      </p:sp>
      <p:sp>
        <p:nvSpPr>
          <p:cNvPr id="10" name="TextBox 9">
            <a:extLst>
              <a:ext uri="{FF2B5EF4-FFF2-40B4-BE49-F238E27FC236}">
                <a16:creationId xmlns:a16="http://schemas.microsoft.com/office/drawing/2014/main" id="{C6B0E3BC-900E-B186-B30E-57C53BF3DF79}"/>
              </a:ext>
            </a:extLst>
          </p:cNvPr>
          <p:cNvSpPr txBox="1"/>
          <p:nvPr/>
        </p:nvSpPr>
        <p:spPr>
          <a:xfrm>
            <a:off x="387293" y="1205963"/>
            <a:ext cx="3502783"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Kế thừa truyền thống</a:t>
            </a:r>
          </a:p>
        </p:txBody>
      </p:sp>
      <p:sp>
        <p:nvSpPr>
          <p:cNvPr id="12" name="TextBox 11">
            <a:extLst>
              <a:ext uri="{FF2B5EF4-FFF2-40B4-BE49-F238E27FC236}">
                <a16:creationId xmlns:a16="http://schemas.microsoft.com/office/drawing/2014/main" id="{05EE3D4D-E4E8-F28F-96A9-1AB5CB21C489}"/>
              </a:ext>
            </a:extLst>
          </p:cNvPr>
          <p:cNvSpPr txBox="1"/>
          <p:nvPr/>
        </p:nvSpPr>
        <p:spPr>
          <a:xfrm>
            <a:off x="786216" y="2241437"/>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Tinh Thần Yêu Nước Gắn Yêu Dân</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1931CED7-67E2-54E4-8722-6A7DD84E163D}"/>
              </a:ext>
            </a:extLst>
          </p:cNvPr>
          <p:cNvSpPr txBox="1"/>
          <p:nvPr/>
        </p:nvSpPr>
        <p:spPr>
          <a:xfrm>
            <a:off x="1116416" y="2778982"/>
            <a:ext cx="10289368"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Đoàn kết cộng đồng, nhân ái, hòa hiếu với các dân tộc lân bang.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6" name="TextBox 15">
            <a:extLst>
              <a:ext uri="{FF2B5EF4-FFF2-40B4-BE49-F238E27FC236}">
                <a16:creationId xmlns:a16="http://schemas.microsoft.com/office/drawing/2014/main" id="{85D6083D-4F03-5BB6-CA2C-B742035AB59D}"/>
              </a:ext>
            </a:extLst>
          </p:cNvPr>
          <p:cNvSpPr txBox="1"/>
          <p:nvPr/>
        </p:nvSpPr>
        <p:spPr>
          <a:xfrm>
            <a:off x="786216" y="3601965"/>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Nguyên Tắc “Dân Là Gốc”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7" name="TextBox 16">
            <a:extLst>
              <a:ext uri="{FF2B5EF4-FFF2-40B4-BE49-F238E27FC236}">
                <a16:creationId xmlns:a16="http://schemas.microsoft.com/office/drawing/2014/main" id="{8FFE98A1-97BD-3C76-6109-20A16C2DFCF7}"/>
              </a:ext>
            </a:extLst>
          </p:cNvPr>
          <p:cNvSpPr txBox="1"/>
          <p:nvPr/>
        </p:nvSpPr>
        <p:spPr>
          <a:xfrm>
            <a:off x="1116415" y="4139510"/>
            <a:ext cx="10465985" cy="86177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Con người là vốn quý nhất, lấy dân làm gốc là nền tảng vững chắc cho thành công của cách mạng.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8" name="TextBox 17">
            <a:extLst>
              <a:ext uri="{FF2B5EF4-FFF2-40B4-BE49-F238E27FC236}">
                <a16:creationId xmlns:a16="http://schemas.microsoft.com/office/drawing/2014/main" id="{0C373DB3-9B84-83C6-E174-C9C61F6EEFA3}"/>
              </a:ext>
            </a:extLst>
          </p:cNvPr>
          <p:cNvSpPr txBox="1"/>
          <p:nvPr/>
        </p:nvSpPr>
        <p:spPr>
          <a:xfrm>
            <a:off x="786216" y="5260710"/>
            <a:ext cx="8751484" cy="477054"/>
          </a:xfrm>
          <a:prstGeom prst="rect">
            <a:avLst/>
          </a:prstGeom>
          <a:noFill/>
        </p:spPr>
        <p:txBody>
          <a:bodyPr wrap="square">
            <a:spAutoFit/>
          </a:bodyPr>
          <a:lstStyle/>
          <a:p>
            <a:pPr marL="342900" indent="-342900">
              <a:buFont typeface="Arial" panose="020B0604020202020204" pitchFamily="34" charset="0"/>
              <a:buChar char="•"/>
            </a:pPr>
            <a:r>
              <a:rPr lang="vi-VN" sz="2500" b="1" u="sng">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Đoàn Kết Dân Tộc và Quốc Tế</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9" name="TextBox 18">
            <a:extLst>
              <a:ext uri="{FF2B5EF4-FFF2-40B4-BE49-F238E27FC236}">
                <a16:creationId xmlns:a16="http://schemas.microsoft.com/office/drawing/2014/main" id="{ED60A632-F37C-76CC-41DA-9E596C6AC5C9}"/>
              </a:ext>
            </a:extLst>
          </p:cNvPr>
          <p:cNvSpPr txBox="1"/>
          <p:nvPr/>
        </p:nvSpPr>
        <p:spPr>
          <a:xfrm>
            <a:off x="1116415" y="5798255"/>
            <a:ext cx="9884959" cy="477054"/>
          </a:xfrm>
          <a:prstGeom prst="rect">
            <a:avLst/>
          </a:prstGeom>
          <a:noFill/>
        </p:spPr>
        <p:txBody>
          <a:bodyPr wrap="square">
            <a:spAutoFit/>
          </a:bodyPr>
          <a:lstStyle/>
          <a:p>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Là nguyên tắc chiến lược quyết định thắng lợi của cách mạng.</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4" name="Picture 3">
            <a:extLst>
              <a:ext uri="{FF2B5EF4-FFF2-40B4-BE49-F238E27FC236}">
                <a16:creationId xmlns:a16="http://schemas.microsoft.com/office/drawing/2014/main" id="{1807BBEA-DEAB-101B-507D-A7AD6DCDC532}"/>
              </a:ext>
            </a:extLst>
          </p:cNvPr>
          <p:cNvPicPr>
            <a:picLocks noChangeAspect="1"/>
          </p:cNvPicPr>
          <p:nvPr/>
        </p:nvPicPr>
        <p:blipFill>
          <a:blip r:embed="rId4"/>
          <a:srcRect l="1" r="1"/>
          <a:stretch/>
        </p:blipFill>
        <p:spPr>
          <a:xfrm>
            <a:off x="-6688" y="1117104"/>
            <a:ext cx="12192000" cy="5593773"/>
          </a:xfrm>
          <a:prstGeom prst="rect">
            <a:avLst/>
          </a:prstGeom>
        </p:spPr>
      </p:pic>
      <p:pic>
        <p:nvPicPr>
          <p:cNvPr id="5" name="Picture 4">
            <a:extLst>
              <a:ext uri="{FF2B5EF4-FFF2-40B4-BE49-F238E27FC236}">
                <a16:creationId xmlns:a16="http://schemas.microsoft.com/office/drawing/2014/main" id="{92126A60-25E1-96F3-1663-398B3EDEAF3C}"/>
              </a:ext>
            </a:extLst>
          </p:cNvPr>
          <p:cNvPicPr>
            <a:picLocks noChangeAspect="1"/>
          </p:cNvPicPr>
          <p:nvPr/>
        </p:nvPicPr>
        <p:blipFill>
          <a:blip r:embed="rId5"/>
          <a:stretch>
            <a:fillRect/>
          </a:stretch>
        </p:blipFill>
        <p:spPr>
          <a:xfrm>
            <a:off x="1746949" y="7243980"/>
            <a:ext cx="8698102" cy="4356100"/>
          </a:xfrm>
          <a:prstGeom prst="rect">
            <a:avLst/>
          </a:prstGeom>
        </p:spPr>
      </p:pic>
      <p:sp>
        <p:nvSpPr>
          <p:cNvPr id="6" name="TextBox 5">
            <a:extLst>
              <a:ext uri="{FF2B5EF4-FFF2-40B4-BE49-F238E27FC236}">
                <a16:creationId xmlns:a16="http://schemas.microsoft.com/office/drawing/2014/main" id="{FB8B17FE-225E-4C74-0188-410D51F31302}"/>
              </a:ext>
            </a:extLst>
          </p:cNvPr>
          <p:cNvSpPr txBox="1"/>
          <p:nvPr/>
        </p:nvSpPr>
        <p:spPr>
          <a:xfrm>
            <a:off x="2573019" y="7030794"/>
            <a:ext cx="3122930" cy="477054"/>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Tinh thần yêu nướ</a:t>
            </a:r>
            <a:r>
              <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a:t>
            </a:r>
          </a:p>
        </p:txBody>
      </p:sp>
      <p:sp>
        <p:nvSpPr>
          <p:cNvPr id="8" name="TextBox 7">
            <a:extLst>
              <a:ext uri="{FF2B5EF4-FFF2-40B4-BE49-F238E27FC236}">
                <a16:creationId xmlns:a16="http://schemas.microsoft.com/office/drawing/2014/main" id="{A0A780FC-9506-2F76-66B2-86FDAE696F48}"/>
              </a:ext>
            </a:extLst>
          </p:cNvPr>
          <p:cNvSpPr txBox="1"/>
          <p:nvPr/>
        </p:nvSpPr>
        <p:spPr>
          <a:xfrm>
            <a:off x="6259107" y="7646476"/>
            <a:ext cx="2896784" cy="477054"/>
          </a:xfrm>
          <a:prstGeom prst="rect">
            <a:avLst/>
          </a:prstGeom>
          <a:noFill/>
        </p:spPr>
        <p:txBody>
          <a:bodyPr wrap="square">
            <a:spAutoFit/>
          </a:bodyPr>
          <a:lstStyle/>
          <a:p>
            <a:r>
              <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a:t>
            </a: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oàn kết dân tộc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7253D119-3D95-C2AC-2B43-47EFF3020E84}"/>
              </a:ext>
            </a:extLst>
          </p:cNvPr>
          <p:cNvSpPr txBox="1"/>
          <p:nvPr/>
        </p:nvSpPr>
        <p:spPr>
          <a:xfrm>
            <a:off x="-4672827" y="1676073"/>
            <a:ext cx="7330577" cy="584775"/>
          </a:xfrm>
          <a:prstGeom prst="rect">
            <a:avLst/>
          </a:prstGeom>
          <a:noFill/>
        </p:spPr>
        <p:txBody>
          <a:bodyPr wrap="square">
            <a:spAutoFit/>
          </a:bodyPr>
          <a:lstStyle/>
          <a:p>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Giá trị văn hóa nổi bật</a:t>
            </a:r>
          </a:p>
        </p:txBody>
      </p:sp>
      <p:sp>
        <p:nvSpPr>
          <p:cNvPr id="15" name="TextBox 14">
            <a:extLst>
              <a:ext uri="{FF2B5EF4-FFF2-40B4-BE49-F238E27FC236}">
                <a16:creationId xmlns:a16="http://schemas.microsoft.com/office/drawing/2014/main" id="{449B3436-F834-9404-205A-455B50995697}"/>
              </a:ext>
            </a:extLst>
          </p:cNvPr>
          <p:cNvSpPr txBox="1"/>
          <p:nvPr/>
        </p:nvSpPr>
        <p:spPr>
          <a:xfrm>
            <a:off x="-2253085" y="1358363"/>
            <a:ext cx="3502783"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Điểm qua các</a:t>
            </a:r>
          </a:p>
        </p:txBody>
      </p:sp>
    </p:spTree>
    <p:extLst>
      <p:ext uri="{BB962C8B-B14F-4D97-AF65-F5344CB8AC3E}">
        <p14:creationId xmlns:p14="http://schemas.microsoft.com/office/powerpoint/2010/main" val="1725459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P spid="16" grpId="0"/>
      <p:bldP spid="17" grpId="0"/>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A15BD-FC50-0256-17F0-827A8DE9B03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DC2D7A-5684-3A5A-FF96-32D84538EEC8}"/>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Effect>
                      <a14:sharpenSoften amount="-100000"/>
                    </a14:imgEffect>
                    <a14:imgEffect>
                      <a14:brightnessContrast bright="-57000"/>
                    </a14:imgEffect>
                  </a14:imgLayer>
                </a14:imgProps>
              </a:ext>
            </a:extLst>
          </a:blip>
          <a:stretch>
            <a:fillRect/>
          </a:stretch>
        </p:blipFill>
        <p:spPr>
          <a:xfrm>
            <a:off x="0" y="-1764"/>
            <a:ext cx="12192000" cy="6858000"/>
          </a:xfrm>
          <a:prstGeom prst="rect">
            <a:avLst/>
          </a:prstGeom>
        </p:spPr>
      </p:pic>
      <p:sp>
        <p:nvSpPr>
          <p:cNvPr id="25" name="TextBox 24">
            <a:extLst>
              <a:ext uri="{FF2B5EF4-FFF2-40B4-BE49-F238E27FC236}">
                <a16:creationId xmlns:a16="http://schemas.microsoft.com/office/drawing/2014/main" id="{513F3D93-C95B-E70C-A1F3-5B73524EE8A9}"/>
              </a:ext>
            </a:extLst>
          </p:cNvPr>
          <p:cNvSpPr txBox="1"/>
          <p:nvPr/>
        </p:nvSpPr>
        <p:spPr>
          <a:xfrm>
            <a:off x="376922" y="383191"/>
            <a:ext cx="392511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a:t>
            </a:r>
            <a:r>
              <a:rPr lang="en-US"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3</a:t>
            </a:r>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Ảnh Hưởng của Giá Trị Văn Hóa</a:t>
            </a:r>
          </a:p>
        </p:txBody>
      </p:sp>
      <p:sp>
        <p:nvSpPr>
          <p:cNvPr id="2" name="TextBox 1">
            <a:extLst>
              <a:ext uri="{FF2B5EF4-FFF2-40B4-BE49-F238E27FC236}">
                <a16:creationId xmlns:a16="http://schemas.microsoft.com/office/drawing/2014/main" id="{F545ECD4-2358-81AC-0D88-0EA39C015D84}"/>
              </a:ext>
            </a:extLst>
          </p:cNvPr>
          <p:cNvSpPr txBox="1"/>
          <p:nvPr/>
        </p:nvSpPr>
        <p:spPr>
          <a:xfrm>
            <a:off x="376922" y="689900"/>
            <a:ext cx="404703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Đến Tư Tưởng Hồ Chí Minh</a:t>
            </a:r>
          </a:p>
        </p:txBody>
      </p:sp>
      <p:pic>
        <p:nvPicPr>
          <p:cNvPr id="24" name="Picture 23">
            <a:extLst>
              <a:ext uri="{FF2B5EF4-FFF2-40B4-BE49-F238E27FC236}">
                <a16:creationId xmlns:a16="http://schemas.microsoft.com/office/drawing/2014/main" id="{050CD987-AE38-EC24-0ABA-4D917731F535}"/>
              </a:ext>
            </a:extLst>
          </p:cNvPr>
          <p:cNvPicPr>
            <a:picLocks noChangeAspect="1"/>
          </p:cNvPicPr>
          <p:nvPr/>
        </p:nvPicPr>
        <p:blipFill>
          <a:blip r:embed="rId4"/>
          <a:srcRect l="99999" r="-374"/>
          <a:stretch/>
        </p:blipFill>
        <p:spPr>
          <a:xfrm>
            <a:off x="12185311" y="1117104"/>
            <a:ext cx="45719" cy="5593773"/>
          </a:xfrm>
          <a:prstGeom prst="rect">
            <a:avLst/>
          </a:prstGeom>
        </p:spPr>
      </p:pic>
      <p:pic>
        <p:nvPicPr>
          <p:cNvPr id="6" name="Picture 5">
            <a:extLst>
              <a:ext uri="{FF2B5EF4-FFF2-40B4-BE49-F238E27FC236}">
                <a16:creationId xmlns:a16="http://schemas.microsoft.com/office/drawing/2014/main" id="{7998B216-EFDA-D1F0-5866-DD9A22D88965}"/>
              </a:ext>
            </a:extLst>
          </p:cNvPr>
          <p:cNvPicPr>
            <a:picLocks noChangeAspect="1"/>
          </p:cNvPicPr>
          <p:nvPr/>
        </p:nvPicPr>
        <p:blipFill>
          <a:blip r:embed="rId5"/>
          <a:stretch>
            <a:fillRect/>
          </a:stretch>
        </p:blipFill>
        <p:spPr>
          <a:xfrm>
            <a:off x="1746949" y="3156277"/>
            <a:ext cx="8698102" cy="4356100"/>
          </a:xfrm>
          <a:prstGeom prst="rect">
            <a:avLst/>
          </a:prstGeom>
        </p:spPr>
      </p:pic>
      <p:sp>
        <p:nvSpPr>
          <p:cNvPr id="8" name="TextBox 7">
            <a:extLst>
              <a:ext uri="{FF2B5EF4-FFF2-40B4-BE49-F238E27FC236}">
                <a16:creationId xmlns:a16="http://schemas.microsoft.com/office/drawing/2014/main" id="{3AAD664B-C61A-8DF8-73BF-F47E14A9BEDB}"/>
              </a:ext>
            </a:extLst>
          </p:cNvPr>
          <p:cNvSpPr txBox="1"/>
          <p:nvPr/>
        </p:nvSpPr>
        <p:spPr>
          <a:xfrm>
            <a:off x="376922" y="1523673"/>
            <a:ext cx="7330577" cy="584775"/>
          </a:xfrm>
          <a:prstGeom prst="rect">
            <a:avLst/>
          </a:prstGeom>
          <a:noFill/>
        </p:spPr>
        <p:txBody>
          <a:bodyPr wrap="square">
            <a:spAutoFit/>
          </a:bodyPr>
          <a:lstStyle/>
          <a:p>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Giá trị văn hóa nổi bật</a:t>
            </a:r>
          </a:p>
        </p:txBody>
      </p:sp>
      <p:sp>
        <p:nvSpPr>
          <p:cNvPr id="9" name="TextBox 8">
            <a:extLst>
              <a:ext uri="{FF2B5EF4-FFF2-40B4-BE49-F238E27FC236}">
                <a16:creationId xmlns:a16="http://schemas.microsoft.com/office/drawing/2014/main" id="{0D53E2BB-AF11-73FB-4B29-DA6E68B49F66}"/>
              </a:ext>
            </a:extLst>
          </p:cNvPr>
          <p:cNvSpPr txBox="1"/>
          <p:nvPr/>
        </p:nvSpPr>
        <p:spPr>
          <a:xfrm>
            <a:off x="387293" y="1205963"/>
            <a:ext cx="3502783"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Điểm qua các</a:t>
            </a:r>
          </a:p>
        </p:txBody>
      </p:sp>
      <p:sp>
        <p:nvSpPr>
          <p:cNvPr id="11" name="TextBox 10">
            <a:extLst>
              <a:ext uri="{FF2B5EF4-FFF2-40B4-BE49-F238E27FC236}">
                <a16:creationId xmlns:a16="http://schemas.microsoft.com/office/drawing/2014/main" id="{C349AB68-616F-BDDE-0E5C-E62F7578E762}"/>
              </a:ext>
            </a:extLst>
          </p:cNvPr>
          <p:cNvSpPr txBox="1"/>
          <p:nvPr/>
        </p:nvSpPr>
        <p:spPr>
          <a:xfrm>
            <a:off x="2573019" y="4099029"/>
            <a:ext cx="3122930" cy="477054"/>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Tinh thần yêu nướ</a:t>
            </a:r>
            <a:r>
              <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a:t>
            </a:r>
          </a:p>
        </p:txBody>
      </p:sp>
      <p:sp>
        <p:nvSpPr>
          <p:cNvPr id="14" name="TextBox 13">
            <a:extLst>
              <a:ext uri="{FF2B5EF4-FFF2-40B4-BE49-F238E27FC236}">
                <a16:creationId xmlns:a16="http://schemas.microsoft.com/office/drawing/2014/main" id="{21722A0E-F6F2-3210-8807-9CC9570420E9}"/>
              </a:ext>
            </a:extLst>
          </p:cNvPr>
          <p:cNvSpPr txBox="1"/>
          <p:nvPr/>
        </p:nvSpPr>
        <p:spPr>
          <a:xfrm>
            <a:off x="6259107" y="4099029"/>
            <a:ext cx="2896784" cy="477054"/>
          </a:xfrm>
          <a:prstGeom prst="rect">
            <a:avLst/>
          </a:prstGeom>
          <a:noFill/>
        </p:spPr>
        <p:txBody>
          <a:bodyPr wrap="square">
            <a:spAutoFit/>
          </a:bodyPr>
          <a:lstStyle/>
          <a:p>
            <a:r>
              <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a:t>
            </a: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oàn kết dân tộc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4" name="Graphic 3" descr="Pen with solid fill">
            <a:extLst>
              <a:ext uri="{FF2B5EF4-FFF2-40B4-BE49-F238E27FC236}">
                <a16:creationId xmlns:a16="http://schemas.microsoft.com/office/drawing/2014/main" id="{155AE62A-DAB2-A115-3DA8-543C9D1D22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9385460">
            <a:off x="-2546009" y="4164897"/>
            <a:ext cx="1585540" cy="1585540"/>
          </a:xfrm>
          <a:prstGeom prst="rect">
            <a:avLst/>
          </a:prstGeom>
        </p:spPr>
      </p:pic>
    </p:spTree>
    <p:extLst>
      <p:ext uri="{BB962C8B-B14F-4D97-AF65-F5344CB8AC3E}">
        <p14:creationId xmlns:p14="http://schemas.microsoft.com/office/powerpoint/2010/main" val="1042755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69CFD-5F23-F6E3-D475-4FA2586A2E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D788F68-B764-1727-11EB-1D7FF518C20F}"/>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Effect>
                      <a14:sharpenSoften amount="-100000"/>
                    </a14:imgEffect>
                    <a14:imgEffect>
                      <a14:brightnessContrast bright="-57000"/>
                    </a14:imgEffect>
                  </a14:imgLayer>
                </a14:imgProps>
              </a:ext>
            </a:extLst>
          </a:blip>
          <a:stretch>
            <a:fillRect/>
          </a:stretch>
        </p:blipFill>
        <p:spPr>
          <a:xfrm>
            <a:off x="0" y="-1764"/>
            <a:ext cx="12192000" cy="6858000"/>
          </a:xfrm>
          <a:prstGeom prst="rect">
            <a:avLst/>
          </a:prstGeom>
        </p:spPr>
      </p:pic>
      <p:sp>
        <p:nvSpPr>
          <p:cNvPr id="25" name="TextBox 24">
            <a:extLst>
              <a:ext uri="{FF2B5EF4-FFF2-40B4-BE49-F238E27FC236}">
                <a16:creationId xmlns:a16="http://schemas.microsoft.com/office/drawing/2014/main" id="{8BC45B3D-2B83-69D8-EECE-35A475FA855B}"/>
              </a:ext>
            </a:extLst>
          </p:cNvPr>
          <p:cNvSpPr txBox="1"/>
          <p:nvPr/>
        </p:nvSpPr>
        <p:spPr>
          <a:xfrm>
            <a:off x="376922" y="383191"/>
            <a:ext cx="392511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a:t>
            </a:r>
            <a:r>
              <a:rPr lang="en-US"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3</a:t>
            </a:r>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Ảnh Hưởng của Giá Trị Văn Hóa</a:t>
            </a:r>
          </a:p>
        </p:txBody>
      </p:sp>
      <p:sp>
        <p:nvSpPr>
          <p:cNvPr id="2" name="TextBox 1">
            <a:extLst>
              <a:ext uri="{FF2B5EF4-FFF2-40B4-BE49-F238E27FC236}">
                <a16:creationId xmlns:a16="http://schemas.microsoft.com/office/drawing/2014/main" id="{420D4846-2850-0E46-FDC8-E59B36736B28}"/>
              </a:ext>
            </a:extLst>
          </p:cNvPr>
          <p:cNvSpPr txBox="1"/>
          <p:nvPr/>
        </p:nvSpPr>
        <p:spPr>
          <a:xfrm>
            <a:off x="376922" y="689900"/>
            <a:ext cx="404703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Đến Tư Tưởng Hồ Chí Minh</a:t>
            </a:r>
          </a:p>
        </p:txBody>
      </p:sp>
      <p:pic>
        <p:nvPicPr>
          <p:cNvPr id="24" name="Picture 23">
            <a:extLst>
              <a:ext uri="{FF2B5EF4-FFF2-40B4-BE49-F238E27FC236}">
                <a16:creationId xmlns:a16="http://schemas.microsoft.com/office/drawing/2014/main" id="{213969A2-16DC-D7FE-DD87-47C7EE0EE4DC}"/>
              </a:ext>
            </a:extLst>
          </p:cNvPr>
          <p:cNvPicPr>
            <a:picLocks noChangeAspect="1"/>
          </p:cNvPicPr>
          <p:nvPr/>
        </p:nvPicPr>
        <p:blipFill>
          <a:blip r:embed="rId4"/>
          <a:srcRect l="99999" r="-374"/>
          <a:stretch/>
        </p:blipFill>
        <p:spPr>
          <a:xfrm>
            <a:off x="12185311" y="1117104"/>
            <a:ext cx="45719" cy="5593773"/>
          </a:xfrm>
          <a:prstGeom prst="rect">
            <a:avLst/>
          </a:prstGeom>
        </p:spPr>
      </p:pic>
      <p:pic>
        <p:nvPicPr>
          <p:cNvPr id="6" name="Picture 5">
            <a:extLst>
              <a:ext uri="{FF2B5EF4-FFF2-40B4-BE49-F238E27FC236}">
                <a16:creationId xmlns:a16="http://schemas.microsoft.com/office/drawing/2014/main" id="{5ACE1D77-92C4-8A1B-F328-A8E0AE43BAA3}"/>
              </a:ext>
            </a:extLst>
          </p:cNvPr>
          <p:cNvPicPr>
            <a:picLocks noChangeAspect="1"/>
          </p:cNvPicPr>
          <p:nvPr/>
        </p:nvPicPr>
        <p:blipFill>
          <a:blip r:embed="rId5"/>
          <a:stretch>
            <a:fillRect/>
          </a:stretch>
        </p:blipFill>
        <p:spPr>
          <a:xfrm>
            <a:off x="1746949" y="7021970"/>
            <a:ext cx="8698102" cy="4356100"/>
          </a:xfrm>
          <a:prstGeom prst="rect">
            <a:avLst/>
          </a:prstGeom>
        </p:spPr>
      </p:pic>
      <p:sp>
        <p:nvSpPr>
          <p:cNvPr id="8" name="TextBox 7">
            <a:extLst>
              <a:ext uri="{FF2B5EF4-FFF2-40B4-BE49-F238E27FC236}">
                <a16:creationId xmlns:a16="http://schemas.microsoft.com/office/drawing/2014/main" id="{015EBA38-B531-30BD-2BCC-7EAE11FBBB1B}"/>
              </a:ext>
            </a:extLst>
          </p:cNvPr>
          <p:cNvSpPr txBox="1"/>
          <p:nvPr/>
        </p:nvSpPr>
        <p:spPr>
          <a:xfrm>
            <a:off x="376922" y="1523673"/>
            <a:ext cx="7330577" cy="584775"/>
          </a:xfrm>
          <a:prstGeom prst="rect">
            <a:avLst/>
          </a:prstGeom>
          <a:noFill/>
        </p:spPr>
        <p:txBody>
          <a:bodyPr wrap="square">
            <a:spAutoFit/>
          </a:bodyPr>
          <a:lstStyle/>
          <a:p>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Giá trị văn hóa nổi bật</a:t>
            </a:r>
          </a:p>
        </p:txBody>
      </p:sp>
      <p:sp>
        <p:nvSpPr>
          <p:cNvPr id="9" name="TextBox 8">
            <a:extLst>
              <a:ext uri="{FF2B5EF4-FFF2-40B4-BE49-F238E27FC236}">
                <a16:creationId xmlns:a16="http://schemas.microsoft.com/office/drawing/2014/main" id="{9DFEA4DF-8061-92C8-76A8-4F06134FA73D}"/>
              </a:ext>
            </a:extLst>
          </p:cNvPr>
          <p:cNvSpPr txBox="1"/>
          <p:nvPr/>
        </p:nvSpPr>
        <p:spPr>
          <a:xfrm>
            <a:off x="387293" y="1205963"/>
            <a:ext cx="3502783"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Điểm qua các</a:t>
            </a:r>
          </a:p>
        </p:txBody>
      </p:sp>
      <p:sp>
        <p:nvSpPr>
          <p:cNvPr id="11" name="TextBox 10">
            <a:extLst>
              <a:ext uri="{FF2B5EF4-FFF2-40B4-BE49-F238E27FC236}">
                <a16:creationId xmlns:a16="http://schemas.microsoft.com/office/drawing/2014/main" id="{BEC7B51B-98D7-F80E-5D20-B6F3B7FE20B1}"/>
              </a:ext>
            </a:extLst>
          </p:cNvPr>
          <p:cNvSpPr txBox="1"/>
          <p:nvPr/>
        </p:nvSpPr>
        <p:spPr>
          <a:xfrm>
            <a:off x="2573019" y="6945781"/>
            <a:ext cx="3122930" cy="477054"/>
          </a:xfrm>
          <a:prstGeom prst="rect">
            <a:avLst/>
          </a:prstGeom>
          <a:noFill/>
        </p:spPr>
        <p:txBody>
          <a:bodyPr wrap="square">
            <a:spAutoFit/>
          </a:bodyPr>
          <a:lstStyle/>
          <a:p>
            <a:pPr algn="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Tinh thần yêu nướ</a:t>
            </a:r>
            <a:r>
              <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a:t>
            </a:r>
          </a:p>
        </p:txBody>
      </p:sp>
      <p:sp>
        <p:nvSpPr>
          <p:cNvPr id="14" name="TextBox 13">
            <a:extLst>
              <a:ext uri="{FF2B5EF4-FFF2-40B4-BE49-F238E27FC236}">
                <a16:creationId xmlns:a16="http://schemas.microsoft.com/office/drawing/2014/main" id="{64794BBE-22F9-C7DF-39D6-36AEFAF4CCAD}"/>
              </a:ext>
            </a:extLst>
          </p:cNvPr>
          <p:cNvSpPr txBox="1"/>
          <p:nvPr/>
        </p:nvSpPr>
        <p:spPr>
          <a:xfrm>
            <a:off x="6259107" y="8143146"/>
            <a:ext cx="2896784" cy="477054"/>
          </a:xfrm>
          <a:prstGeom prst="rect">
            <a:avLst/>
          </a:prstGeom>
          <a:noFill/>
        </p:spPr>
        <p:txBody>
          <a:bodyPr wrap="square">
            <a:spAutoFit/>
          </a:bodyPr>
          <a:lstStyle/>
          <a:p>
            <a:r>
              <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a:t>
            </a:r>
            <a:r>
              <a:rPr lang="vi-VN"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oàn kết dân tộc</a:t>
            </a:r>
            <a:endPar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5" name="TextBox 14">
            <a:extLst>
              <a:ext uri="{FF2B5EF4-FFF2-40B4-BE49-F238E27FC236}">
                <a16:creationId xmlns:a16="http://schemas.microsoft.com/office/drawing/2014/main" id="{B752D6ED-A849-CC51-C5EE-89DA6B1CC9A6}"/>
              </a:ext>
            </a:extLst>
          </p:cNvPr>
          <p:cNvSpPr txBox="1"/>
          <p:nvPr/>
        </p:nvSpPr>
        <p:spPr>
          <a:xfrm>
            <a:off x="4600733" y="3188709"/>
            <a:ext cx="2990533" cy="477054"/>
          </a:xfrm>
          <a:prstGeom prst="rect">
            <a:avLst/>
          </a:prstGeom>
          <a:noFill/>
        </p:spPr>
        <p:txBody>
          <a:bodyPr wrap="square">
            <a:spAutoFit/>
          </a:bodyPr>
          <a:lstStyle/>
          <a:p>
            <a:pPr algn="ctr"/>
            <a:r>
              <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Tôn sư trọng đạo</a:t>
            </a:r>
          </a:p>
        </p:txBody>
      </p:sp>
      <p:pic>
        <p:nvPicPr>
          <p:cNvPr id="13" name="Picture 12">
            <a:extLst>
              <a:ext uri="{FF2B5EF4-FFF2-40B4-BE49-F238E27FC236}">
                <a16:creationId xmlns:a16="http://schemas.microsoft.com/office/drawing/2014/main" id="{9750EE61-56A6-13B9-E5E1-543AB349EB97}"/>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Effect>
                      <a14:sharpenSoften amount="-100000"/>
                    </a14:imgEffect>
                    <a14:imgEffect>
                      <a14:brightnessContrast bright="-57000"/>
                    </a14:imgEffect>
                  </a14:imgLayer>
                </a14:imgProps>
              </a:ext>
            </a:extLst>
          </a:blip>
          <a:srcRect l="37736" t="44656" r="37736" b="44974"/>
          <a:stretch>
            <a:fillRect/>
          </a:stretch>
        </p:blipFill>
        <p:spPr>
          <a:xfrm>
            <a:off x="4600734" y="3062514"/>
            <a:ext cx="2990533" cy="711200"/>
          </a:xfrm>
          <a:custGeom>
            <a:avLst/>
            <a:gdLst>
              <a:gd name="connsiteX0" fmla="*/ 0 w 2990533"/>
              <a:gd name="connsiteY0" fmla="*/ 0 h 711200"/>
              <a:gd name="connsiteX1" fmla="*/ 2990533 w 2990533"/>
              <a:gd name="connsiteY1" fmla="*/ 0 h 711200"/>
              <a:gd name="connsiteX2" fmla="*/ 2990533 w 2990533"/>
              <a:gd name="connsiteY2" fmla="*/ 711200 h 711200"/>
              <a:gd name="connsiteX3" fmla="*/ 0 w 2990533"/>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2990533" h="711200">
                <a:moveTo>
                  <a:pt x="0" y="0"/>
                </a:moveTo>
                <a:lnTo>
                  <a:pt x="2990533" y="0"/>
                </a:lnTo>
                <a:lnTo>
                  <a:pt x="2990533" y="711200"/>
                </a:lnTo>
                <a:lnTo>
                  <a:pt x="0" y="711200"/>
                </a:lnTo>
                <a:close/>
              </a:path>
            </a:pathLst>
          </a:custGeom>
        </p:spPr>
      </p:pic>
      <p:pic>
        <p:nvPicPr>
          <p:cNvPr id="12" name="Graphic 11" descr="Pen with solid fill">
            <a:extLst>
              <a:ext uri="{FF2B5EF4-FFF2-40B4-BE49-F238E27FC236}">
                <a16:creationId xmlns:a16="http://schemas.microsoft.com/office/drawing/2014/main" id="{66004139-FE66-0E1A-9895-ACB7D6780B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865732">
            <a:off x="4289995" y="3455692"/>
            <a:ext cx="2470403" cy="2470403"/>
          </a:xfrm>
          <a:prstGeom prst="rect">
            <a:avLst/>
          </a:prstGeom>
        </p:spPr>
      </p:pic>
    </p:spTree>
    <p:extLst>
      <p:ext uri="{BB962C8B-B14F-4D97-AF65-F5344CB8AC3E}">
        <p14:creationId xmlns:p14="http://schemas.microsoft.com/office/powerpoint/2010/main" val="4040289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1BF8-A4FC-ED3E-3E26-1AB9BCAAAF9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4070AF-A330-12DF-9E1E-8C425841C49E}"/>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Effect>
                      <a14:sharpenSoften amount="-100000"/>
                    </a14:imgEffect>
                    <a14:imgEffect>
                      <a14:brightnessContrast bright="-57000"/>
                    </a14:imgEffect>
                  </a14:imgLayer>
                </a14:imgProps>
              </a:ext>
            </a:extLst>
          </a:blip>
          <a:stretch>
            <a:fillRect/>
          </a:stretch>
        </p:blipFill>
        <p:spPr>
          <a:xfrm>
            <a:off x="0" y="-1764"/>
            <a:ext cx="12192000" cy="6858000"/>
          </a:xfrm>
          <a:prstGeom prst="rect">
            <a:avLst/>
          </a:prstGeom>
        </p:spPr>
      </p:pic>
      <p:sp>
        <p:nvSpPr>
          <p:cNvPr id="25" name="TextBox 24">
            <a:extLst>
              <a:ext uri="{FF2B5EF4-FFF2-40B4-BE49-F238E27FC236}">
                <a16:creationId xmlns:a16="http://schemas.microsoft.com/office/drawing/2014/main" id="{5E77E85A-3BFE-557D-53B6-A6FE570E541E}"/>
              </a:ext>
            </a:extLst>
          </p:cNvPr>
          <p:cNvSpPr txBox="1"/>
          <p:nvPr/>
        </p:nvSpPr>
        <p:spPr>
          <a:xfrm>
            <a:off x="376922" y="383191"/>
            <a:ext cx="392511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a:t>
            </a:r>
            <a:r>
              <a:rPr lang="en-US"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3</a:t>
            </a:r>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Ảnh Hưởng của Giá Trị Văn Hóa</a:t>
            </a:r>
          </a:p>
        </p:txBody>
      </p:sp>
      <p:sp>
        <p:nvSpPr>
          <p:cNvPr id="2" name="TextBox 1">
            <a:extLst>
              <a:ext uri="{FF2B5EF4-FFF2-40B4-BE49-F238E27FC236}">
                <a16:creationId xmlns:a16="http://schemas.microsoft.com/office/drawing/2014/main" id="{1E41D3AA-1187-9D1D-A2EE-A9D946D1CE4B}"/>
              </a:ext>
            </a:extLst>
          </p:cNvPr>
          <p:cNvSpPr txBox="1"/>
          <p:nvPr/>
        </p:nvSpPr>
        <p:spPr>
          <a:xfrm>
            <a:off x="376922" y="689900"/>
            <a:ext cx="404703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Đến Tư Tưởng Hồ Chí Minh</a:t>
            </a:r>
          </a:p>
        </p:txBody>
      </p:sp>
      <p:pic>
        <p:nvPicPr>
          <p:cNvPr id="24" name="Picture 23">
            <a:extLst>
              <a:ext uri="{FF2B5EF4-FFF2-40B4-BE49-F238E27FC236}">
                <a16:creationId xmlns:a16="http://schemas.microsoft.com/office/drawing/2014/main" id="{FD850C45-3A21-5613-FD0B-C4BE7BB31132}"/>
              </a:ext>
            </a:extLst>
          </p:cNvPr>
          <p:cNvPicPr>
            <a:picLocks noChangeAspect="1"/>
          </p:cNvPicPr>
          <p:nvPr/>
        </p:nvPicPr>
        <p:blipFill>
          <a:blip r:embed="rId4"/>
          <a:srcRect l="99999" r="-374"/>
          <a:stretch/>
        </p:blipFill>
        <p:spPr>
          <a:xfrm>
            <a:off x="12185311" y="1117104"/>
            <a:ext cx="45719" cy="5593773"/>
          </a:xfrm>
          <a:prstGeom prst="rect">
            <a:avLst/>
          </a:prstGeom>
        </p:spPr>
      </p:pic>
      <p:sp>
        <p:nvSpPr>
          <p:cNvPr id="8" name="TextBox 7">
            <a:extLst>
              <a:ext uri="{FF2B5EF4-FFF2-40B4-BE49-F238E27FC236}">
                <a16:creationId xmlns:a16="http://schemas.microsoft.com/office/drawing/2014/main" id="{A9E23D16-845B-D8E0-7248-040DDCB699E0}"/>
              </a:ext>
            </a:extLst>
          </p:cNvPr>
          <p:cNvSpPr txBox="1"/>
          <p:nvPr/>
        </p:nvSpPr>
        <p:spPr>
          <a:xfrm>
            <a:off x="376922" y="1523673"/>
            <a:ext cx="7330577" cy="584775"/>
          </a:xfrm>
          <a:prstGeom prst="rect">
            <a:avLst/>
          </a:prstGeom>
          <a:noFill/>
        </p:spPr>
        <p:txBody>
          <a:bodyPr wrap="square">
            <a:spAutoFit/>
          </a:bodyPr>
          <a:lstStyle/>
          <a:p>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Giá trị văn hóa nổi bật</a:t>
            </a:r>
          </a:p>
        </p:txBody>
      </p:sp>
      <p:sp>
        <p:nvSpPr>
          <p:cNvPr id="9" name="TextBox 8">
            <a:extLst>
              <a:ext uri="{FF2B5EF4-FFF2-40B4-BE49-F238E27FC236}">
                <a16:creationId xmlns:a16="http://schemas.microsoft.com/office/drawing/2014/main" id="{FA4F6DE2-7516-D5B6-8BB4-E2E74EC35349}"/>
              </a:ext>
            </a:extLst>
          </p:cNvPr>
          <p:cNvSpPr txBox="1"/>
          <p:nvPr/>
        </p:nvSpPr>
        <p:spPr>
          <a:xfrm>
            <a:off x="387293" y="1205963"/>
            <a:ext cx="3502783"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Điểm qua các</a:t>
            </a:r>
          </a:p>
        </p:txBody>
      </p:sp>
      <p:sp>
        <p:nvSpPr>
          <p:cNvPr id="4" name="TextBox 3">
            <a:extLst>
              <a:ext uri="{FF2B5EF4-FFF2-40B4-BE49-F238E27FC236}">
                <a16:creationId xmlns:a16="http://schemas.microsoft.com/office/drawing/2014/main" id="{BBD4BBF0-0E87-8D15-C969-DBE4CC0C136B}"/>
              </a:ext>
            </a:extLst>
          </p:cNvPr>
          <p:cNvSpPr txBox="1"/>
          <p:nvPr/>
        </p:nvSpPr>
        <p:spPr>
          <a:xfrm>
            <a:off x="4600733" y="3188709"/>
            <a:ext cx="2990533" cy="477054"/>
          </a:xfrm>
          <a:prstGeom prst="rect">
            <a:avLst/>
          </a:prstGeom>
          <a:noFill/>
        </p:spPr>
        <p:txBody>
          <a:bodyPr wrap="square">
            <a:spAutoFit/>
          </a:bodyPr>
          <a:lstStyle/>
          <a:p>
            <a:pPr algn="ctr"/>
            <a:r>
              <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Tôn sư trọng đạo</a:t>
            </a:r>
          </a:p>
        </p:txBody>
      </p:sp>
      <p:pic>
        <p:nvPicPr>
          <p:cNvPr id="7" name="Picture 6">
            <a:extLst>
              <a:ext uri="{FF2B5EF4-FFF2-40B4-BE49-F238E27FC236}">
                <a16:creationId xmlns:a16="http://schemas.microsoft.com/office/drawing/2014/main" id="{1AFAB209-4A8E-C93E-8FF0-C1881F9F4213}"/>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Effect>
                      <a14:sharpenSoften amount="-100000"/>
                    </a14:imgEffect>
                    <a14:imgEffect>
                      <a14:brightnessContrast bright="-57000"/>
                    </a14:imgEffect>
                  </a14:imgLayer>
                </a14:imgProps>
              </a:ext>
            </a:extLst>
          </a:blip>
          <a:srcRect l="60753" t="43837" r="37738" b="44974"/>
          <a:stretch/>
        </p:blipFill>
        <p:spPr>
          <a:xfrm>
            <a:off x="7407276" y="3006316"/>
            <a:ext cx="183992" cy="767398"/>
          </a:xfrm>
          <a:custGeom>
            <a:avLst/>
            <a:gdLst>
              <a:gd name="connsiteX0" fmla="*/ 0 w 2990533"/>
              <a:gd name="connsiteY0" fmla="*/ 0 h 711200"/>
              <a:gd name="connsiteX1" fmla="*/ 2990533 w 2990533"/>
              <a:gd name="connsiteY1" fmla="*/ 0 h 711200"/>
              <a:gd name="connsiteX2" fmla="*/ 2990533 w 2990533"/>
              <a:gd name="connsiteY2" fmla="*/ 711200 h 711200"/>
              <a:gd name="connsiteX3" fmla="*/ 0 w 2990533"/>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2990533" h="711200">
                <a:moveTo>
                  <a:pt x="0" y="0"/>
                </a:moveTo>
                <a:lnTo>
                  <a:pt x="2990533" y="0"/>
                </a:lnTo>
                <a:lnTo>
                  <a:pt x="2990533" y="711200"/>
                </a:lnTo>
                <a:lnTo>
                  <a:pt x="0" y="711200"/>
                </a:lnTo>
                <a:close/>
              </a:path>
            </a:pathLst>
          </a:custGeom>
        </p:spPr>
      </p:pic>
      <p:pic>
        <p:nvPicPr>
          <p:cNvPr id="10" name="Graphic 9" descr="Pen with solid fill">
            <a:extLst>
              <a:ext uri="{FF2B5EF4-FFF2-40B4-BE49-F238E27FC236}">
                <a16:creationId xmlns:a16="http://schemas.microsoft.com/office/drawing/2014/main" id="{7092EE81-ADB0-C815-0A7B-B476CD1624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986712">
            <a:off x="7507980" y="3145540"/>
            <a:ext cx="2470403" cy="2470403"/>
          </a:xfrm>
          <a:prstGeom prst="rect">
            <a:avLst/>
          </a:prstGeom>
        </p:spPr>
      </p:pic>
      <p:pic>
        <p:nvPicPr>
          <p:cNvPr id="12" name="Graphic 11" descr="Heart with solid fill">
            <a:extLst>
              <a:ext uri="{FF2B5EF4-FFF2-40B4-BE49-F238E27FC236}">
                <a16:creationId xmlns:a16="http://schemas.microsoft.com/office/drawing/2014/main" id="{E0CDBDC7-FA40-A897-FEB7-4176C55BC6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6409" y="3374742"/>
            <a:ext cx="52494" cy="52494"/>
          </a:xfrm>
          <a:prstGeom prst="rect">
            <a:avLst/>
          </a:prstGeom>
        </p:spPr>
      </p:pic>
    </p:spTree>
    <p:extLst>
      <p:ext uri="{BB962C8B-B14F-4D97-AF65-F5344CB8AC3E}">
        <p14:creationId xmlns:p14="http://schemas.microsoft.com/office/powerpoint/2010/main" val="1521550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C2994-4E41-F128-B2A9-DFECFA273F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7D391DE-C6C5-21EF-0BC9-ED585BCB3F12}"/>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Effect>
                      <a14:sharpenSoften amount="-100000"/>
                    </a14:imgEffect>
                    <a14:imgEffect>
                      <a14:brightnessContrast bright="-57000"/>
                    </a14:imgEffect>
                  </a14:imgLayer>
                </a14:imgProps>
              </a:ext>
            </a:extLst>
          </a:blip>
          <a:stretch>
            <a:fillRect/>
          </a:stretch>
        </p:blipFill>
        <p:spPr>
          <a:xfrm>
            <a:off x="0" y="-1764"/>
            <a:ext cx="12192000" cy="6858000"/>
          </a:xfrm>
          <a:prstGeom prst="rect">
            <a:avLst/>
          </a:prstGeom>
        </p:spPr>
      </p:pic>
      <p:sp>
        <p:nvSpPr>
          <p:cNvPr id="25" name="TextBox 24">
            <a:extLst>
              <a:ext uri="{FF2B5EF4-FFF2-40B4-BE49-F238E27FC236}">
                <a16:creationId xmlns:a16="http://schemas.microsoft.com/office/drawing/2014/main" id="{B3D47506-86C1-BE26-3F2E-2D39001F6ECF}"/>
              </a:ext>
            </a:extLst>
          </p:cNvPr>
          <p:cNvSpPr txBox="1"/>
          <p:nvPr/>
        </p:nvSpPr>
        <p:spPr>
          <a:xfrm>
            <a:off x="376922" y="383191"/>
            <a:ext cx="392511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a:t>
            </a:r>
            <a:r>
              <a:rPr lang="en-US"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3</a:t>
            </a:r>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Ảnh Hưởng của Giá Trị Văn Hóa</a:t>
            </a:r>
          </a:p>
        </p:txBody>
      </p:sp>
      <p:sp>
        <p:nvSpPr>
          <p:cNvPr id="2" name="TextBox 1">
            <a:extLst>
              <a:ext uri="{FF2B5EF4-FFF2-40B4-BE49-F238E27FC236}">
                <a16:creationId xmlns:a16="http://schemas.microsoft.com/office/drawing/2014/main" id="{E9B3E1D0-757E-82CA-7D5B-366B245C3438}"/>
              </a:ext>
            </a:extLst>
          </p:cNvPr>
          <p:cNvSpPr txBox="1"/>
          <p:nvPr/>
        </p:nvSpPr>
        <p:spPr>
          <a:xfrm>
            <a:off x="376922" y="689900"/>
            <a:ext cx="404703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Đến Tư Tưởng Hồ Chí Minh</a:t>
            </a:r>
          </a:p>
        </p:txBody>
      </p:sp>
      <p:pic>
        <p:nvPicPr>
          <p:cNvPr id="24" name="Picture 23">
            <a:extLst>
              <a:ext uri="{FF2B5EF4-FFF2-40B4-BE49-F238E27FC236}">
                <a16:creationId xmlns:a16="http://schemas.microsoft.com/office/drawing/2014/main" id="{F0ECFAEC-6E39-3C8C-C150-DD3C868A5502}"/>
              </a:ext>
            </a:extLst>
          </p:cNvPr>
          <p:cNvPicPr>
            <a:picLocks noChangeAspect="1"/>
          </p:cNvPicPr>
          <p:nvPr/>
        </p:nvPicPr>
        <p:blipFill>
          <a:blip r:embed="rId4"/>
          <a:srcRect l="99999" r="-374"/>
          <a:stretch/>
        </p:blipFill>
        <p:spPr>
          <a:xfrm>
            <a:off x="12185311" y="1117104"/>
            <a:ext cx="45719" cy="5593773"/>
          </a:xfrm>
          <a:prstGeom prst="rect">
            <a:avLst/>
          </a:prstGeom>
        </p:spPr>
      </p:pic>
      <p:sp>
        <p:nvSpPr>
          <p:cNvPr id="8" name="TextBox 7">
            <a:extLst>
              <a:ext uri="{FF2B5EF4-FFF2-40B4-BE49-F238E27FC236}">
                <a16:creationId xmlns:a16="http://schemas.microsoft.com/office/drawing/2014/main" id="{4250D6DD-8465-E96A-E4C9-755C4514EF02}"/>
              </a:ext>
            </a:extLst>
          </p:cNvPr>
          <p:cNvSpPr txBox="1"/>
          <p:nvPr/>
        </p:nvSpPr>
        <p:spPr>
          <a:xfrm>
            <a:off x="376922" y="1523673"/>
            <a:ext cx="7330577" cy="584775"/>
          </a:xfrm>
          <a:prstGeom prst="rect">
            <a:avLst/>
          </a:prstGeom>
          <a:noFill/>
        </p:spPr>
        <p:txBody>
          <a:bodyPr wrap="square">
            <a:spAutoFit/>
          </a:bodyPr>
          <a:lstStyle/>
          <a:p>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Giá trị văn hóa nổi bật</a:t>
            </a:r>
          </a:p>
        </p:txBody>
      </p:sp>
      <p:sp>
        <p:nvSpPr>
          <p:cNvPr id="9" name="TextBox 8">
            <a:extLst>
              <a:ext uri="{FF2B5EF4-FFF2-40B4-BE49-F238E27FC236}">
                <a16:creationId xmlns:a16="http://schemas.microsoft.com/office/drawing/2014/main" id="{746A36FA-A569-95A0-1F83-058515DE3BFA}"/>
              </a:ext>
            </a:extLst>
          </p:cNvPr>
          <p:cNvSpPr txBox="1"/>
          <p:nvPr/>
        </p:nvSpPr>
        <p:spPr>
          <a:xfrm>
            <a:off x="387293" y="1205963"/>
            <a:ext cx="3502783"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Điểm qua các</a:t>
            </a:r>
          </a:p>
        </p:txBody>
      </p:sp>
      <p:sp>
        <p:nvSpPr>
          <p:cNvPr id="4" name="TextBox 3">
            <a:extLst>
              <a:ext uri="{FF2B5EF4-FFF2-40B4-BE49-F238E27FC236}">
                <a16:creationId xmlns:a16="http://schemas.microsoft.com/office/drawing/2014/main" id="{8D9B32B3-4C4E-AD79-C41B-C8AF20283783}"/>
              </a:ext>
            </a:extLst>
          </p:cNvPr>
          <p:cNvSpPr txBox="1"/>
          <p:nvPr/>
        </p:nvSpPr>
        <p:spPr>
          <a:xfrm>
            <a:off x="4600733" y="3188709"/>
            <a:ext cx="2990533" cy="477054"/>
          </a:xfrm>
          <a:prstGeom prst="rect">
            <a:avLst/>
          </a:prstGeom>
          <a:noFill/>
        </p:spPr>
        <p:txBody>
          <a:bodyPr wrap="square">
            <a:spAutoFit/>
          </a:bodyPr>
          <a:lstStyle/>
          <a:p>
            <a:pPr algn="ctr"/>
            <a:r>
              <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Tôn sư trọng đạo</a:t>
            </a:r>
          </a:p>
        </p:txBody>
      </p:sp>
      <p:pic>
        <p:nvPicPr>
          <p:cNvPr id="7" name="Picture 6">
            <a:extLst>
              <a:ext uri="{FF2B5EF4-FFF2-40B4-BE49-F238E27FC236}">
                <a16:creationId xmlns:a16="http://schemas.microsoft.com/office/drawing/2014/main" id="{A1ABEC80-D6EA-15A0-AF00-55FCFA8AA7F2}"/>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Effect>
                      <a14:sharpenSoften amount="-100000"/>
                    </a14:imgEffect>
                    <a14:imgEffect>
                      <a14:brightnessContrast bright="-57000"/>
                    </a14:imgEffect>
                  </a14:imgLayer>
                </a14:imgProps>
              </a:ext>
            </a:extLst>
          </a:blip>
          <a:srcRect l="60753" t="43837" r="37738" b="44974"/>
          <a:stretch/>
        </p:blipFill>
        <p:spPr>
          <a:xfrm>
            <a:off x="7407276" y="3006316"/>
            <a:ext cx="183992" cy="767398"/>
          </a:xfrm>
          <a:custGeom>
            <a:avLst/>
            <a:gdLst>
              <a:gd name="connsiteX0" fmla="*/ 0 w 2990533"/>
              <a:gd name="connsiteY0" fmla="*/ 0 h 711200"/>
              <a:gd name="connsiteX1" fmla="*/ 2990533 w 2990533"/>
              <a:gd name="connsiteY1" fmla="*/ 0 h 711200"/>
              <a:gd name="connsiteX2" fmla="*/ 2990533 w 2990533"/>
              <a:gd name="connsiteY2" fmla="*/ 711200 h 711200"/>
              <a:gd name="connsiteX3" fmla="*/ 0 w 2990533"/>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2990533" h="711200">
                <a:moveTo>
                  <a:pt x="0" y="0"/>
                </a:moveTo>
                <a:lnTo>
                  <a:pt x="2990533" y="0"/>
                </a:lnTo>
                <a:lnTo>
                  <a:pt x="2990533" y="711200"/>
                </a:lnTo>
                <a:lnTo>
                  <a:pt x="0" y="711200"/>
                </a:lnTo>
                <a:close/>
              </a:path>
            </a:pathLst>
          </a:custGeom>
        </p:spPr>
      </p:pic>
      <p:pic>
        <p:nvPicPr>
          <p:cNvPr id="10" name="Graphic 9" descr="Pen with solid fill">
            <a:extLst>
              <a:ext uri="{FF2B5EF4-FFF2-40B4-BE49-F238E27FC236}">
                <a16:creationId xmlns:a16="http://schemas.microsoft.com/office/drawing/2014/main" id="{4A48171E-53CF-928D-99C4-CA87697498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675205">
            <a:off x="5143478" y="2440838"/>
            <a:ext cx="1898354" cy="1898354"/>
          </a:xfrm>
          <a:prstGeom prst="rect">
            <a:avLst/>
          </a:prstGeom>
        </p:spPr>
      </p:pic>
      <p:pic>
        <p:nvPicPr>
          <p:cNvPr id="6" name="Graphic 5" descr="Heart with solid fill">
            <a:extLst>
              <a:ext uri="{FF2B5EF4-FFF2-40B4-BE49-F238E27FC236}">
                <a16:creationId xmlns:a16="http://schemas.microsoft.com/office/drawing/2014/main" id="{72D2740B-0176-13C3-76A9-0564638425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66837" y="1102833"/>
            <a:ext cx="4658323" cy="4658323"/>
          </a:xfrm>
          <a:prstGeom prst="rect">
            <a:avLst/>
          </a:prstGeom>
        </p:spPr>
      </p:pic>
      <p:sp>
        <p:nvSpPr>
          <p:cNvPr id="11" name="TextBox 10">
            <a:extLst>
              <a:ext uri="{FF2B5EF4-FFF2-40B4-BE49-F238E27FC236}">
                <a16:creationId xmlns:a16="http://schemas.microsoft.com/office/drawing/2014/main" id="{10696108-6459-C637-8D7D-9F8916ED3E9E}"/>
              </a:ext>
            </a:extLst>
          </p:cNvPr>
          <p:cNvSpPr txBox="1"/>
          <p:nvPr/>
        </p:nvSpPr>
        <p:spPr>
          <a:xfrm>
            <a:off x="4711320" y="2766767"/>
            <a:ext cx="2684610" cy="1246495"/>
          </a:xfrm>
          <a:prstGeom prst="rect">
            <a:avLst/>
          </a:prstGeom>
          <a:noFill/>
        </p:spPr>
        <p:txBody>
          <a:bodyPr wrap="square">
            <a:spAutoFit/>
          </a:bodyPr>
          <a:lstStyle/>
          <a:p>
            <a:pPr algn="ctr"/>
            <a:r>
              <a:rPr lang="vi-VN" sz="2500">
                <a:ln w="3175"/>
                <a:solidFill>
                  <a:schemeClr val="tx1">
                    <a:lumMod val="95000"/>
                    <a:lumOff val="5000"/>
                  </a:schemeClr>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a:t>
            </a:r>
            <a:r>
              <a:rPr lang="vi-VN" sz="2500" b="1">
                <a:ln w="3175"/>
                <a:solidFill>
                  <a:schemeClr val="tx1">
                    <a:lumMod val="95000"/>
                    <a:lumOff val="5000"/>
                  </a:schemeClr>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Thương Ngườ</a:t>
            </a:r>
            <a:r>
              <a:rPr lang="en-US" sz="2500" b="1">
                <a:ln w="3175"/>
                <a:solidFill>
                  <a:schemeClr val="tx1">
                    <a:lumMod val="95000"/>
                    <a:lumOff val="5000"/>
                  </a:schemeClr>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i</a:t>
            </a:r>
          </a:p>
          <a:p>
            <a:pPr algn="ctr"/>
            <a:r>
              <a:rPr lang="en-US" sz="2200">
                <a:ln w="3175"/>
                <a:solidFill>
                  <a:schemeClr val="tx1">
                    <a:lumMod val="95000"/>
                    <a:lumOff val="5000"/>
                  </a:schemeClr>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a:t>
            </a:r>
            <a:r>
              <a:rPr lang="vi-VN" sz="2200">
                <a:ln w="3175"/>
                <a:solidFill>
                  <a:schemeClr val="tx1">
                    <a:lumMod val="95000"/>
                    <a:lumOff val="5000"/>
                  </a:schemeClr>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hư Thể</a:t>
            </a:r>
            <a:endParaRPr lang="en-US" sz="2200">
              <a:ln w="3175"/>
              <a:solidFill>
                <a:schemeClr val="tx1">
                  <a:lumMod val="95000"/>
                  <a:lumOff val="5000"/>
                </a:schemeClr>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a:p>
            <a:pPr algn="ctr"/>
            <a:r>
              <a:rPr lang="vi-VN" sz="2500" b="1">
                <a:ln w="3175"/>
                <a:solidFill>
                  <a:schemeClr val="tx1">
                    <a:lumMod val="95000"/>
                    <a:lumOff val="5000"/>
                  </a:schemeClr>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Thương Thân</a:t>
            </a:r>
            <a:r>
              <a:rPr lang="vi-VN" sz="2500">
                <a:ln w="3175"/>
                <a:solidFill>
                  <a:schemeClr val="tx1">
                    <a:lumMod val="95000"/>
                    <a:lumOff val="5000"/>
                  </a:schemeClr>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a:t>
            </a:r>
            <a:endParaRPr lang="en-US" sz="2500">
              <a:ln w="3175"/>
              <a:solidFill>
                <a:schemeClr val="tx1">
                  <a:lumMod val="95000"/>
                  <a:lumOff val="5000"/>
                </a:schemeClr>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5128012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03037"/>
        </a:solidFill>
        <a:effectLst/>
      </p:bgPr>
    </p:bg>
    <p:spTree>
      <p:nvGrpSpPr>
        <p:cNvPr id="1" name="">
          <a:extLst>
            <a:ext uri="{FF2B5EF4-FFF2-40B4-BE49-F238E27FC236}">
              <a16:creationId xmlns:a16="http://schemas.microsoft.com/office/drawing/2014/main" id="{2A7C113B-4C53-5B06-1AA9-17E2571282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4D91CF-14A8-82B3-5D16-3589188C6FD0}"/>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Effect>
                      <a14:sharpenSoften amount="-100000"/>
                    </a14:imgEffect>
                    <a14:imgEffect>
                      <a14:brightnessContrast bright="-57000"/>
                    </a14:imgEffect>
                  </a14:imgLayer>
                </a14:imgProps>
              </a:ext>
            </a:extLst>
          </a:blip>
          <a:stretch>
            <a:fillRect/>
          </a:stretch>
        </p:blipFill>
        <p:spPr>
          <a:xfrm>
            <a:off x="0" y="-1764"/>
            <a:ext cx="12192000" cy="6858000"/>
          </a:xfrm>
          <a:prstGeom prst="rect">
            <a:avLst/>
          </a:prstGeom>
        </p:spPr>
      </p:pic>
      <p:sp>
        <p:nvSpPr>
          <p:cNvPr id="25" name="TextBox 24">
            <a:extLst>
              <a:ext uri="{FF2B5EF4-FFF2-40B4-BE49-F238E27FC236}">
                <a16:creationId xmlns:a16="http://schemas.microsoft.com/office/drawing/2014/main" id="{D32E65B1-94C9-C0C2-9AAD-20BA6CAC658F}"/>
              </a:ext>
            </a:extLst>
          </p:cNvPr>
          <p:cNvSpPr txBox="1"/>
          <p:nvPr/>
        </p:nvSpPr>
        <p:spPr>
          <a:xfrm>
            <a:off x="376922" y="383191"/>
            <a:ext cx="392511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a:t>
            </a:r>
            <a:r>
              <a:rPr lang="en-US"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3</a:t>
            </a:r>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Ảnh Hưởng của Giá Trị Văn Hóa</a:t>
            </a:r>
          </a:p>
        </p:txBody>
      </p:sp>
      <p:sp>
        <p:nvSpPr>
          <p:cNvPr id="2" name="TextBox 1">
            <a:extLst>
              <a:ext uri="{FF2B5EF4-FFF2-40B4-BE49-F238E27FC236}">
                <a16:creationId xmlns:a16="http://schemas.microsoft.com/office/drawing/2014/main" id="{0A2A80E6-5079-7461-66A3-E3833688D758}"/>
              </a:ext>
            </a:extLst>
          </p:cNvPr>
          <p:cNvSpPr txBox="1"/>
          <p:nvPr/>
        </p:nvSpPr>
        <p:spPr>
          <a:xfrm>
            <a:off x="376922" y="689900"/>
            <a:ext cx="4047032" cy="323165"/>
          </a:xfrm>
          <a:prstGeom prst="rect">
            <a:avLst/>
          </a:prstGeom>
          <a:noFill/>
        </p:spPr>
        <p:txBody>
          <a:bodyPr wrap="square">
            <a:spAutoFit/>
          </a:bodyPr>
          <a:lstStyle/>
          <a:p>
            <a:r>
              <a:rPr lang="vi-VN" sz="15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Đến Tư Tưởng Hồ Chí Minh</a:t>
            </a:r>
          </a:p>
        </p:txBody>
      </p:sp>
      <p:pic>
        <p:nvPicPr>
          <p:cNvPr id="24" name="Picture 23">
            <a:extLst>
              <a:ext uri="{FF2B5EF4-FFF2-40B4-BE49-F238E27FC236}">
                <a16:creationId xmlns:a16="http://schemas.microsoft.com/office/drawing/2014/main" id="{D67D005A-2645-FFCA-7D46-495AC301AD38}"/>
              </a:ext>
            </a:extLst>
          </p:cNvPr>
          <p:cNvPicPr>
            <a:picLocks noChangeAspect="1"/>
          </p:cNvPicPr>
          <p:nvPr/>
        </p:nvPicPr>
        <p:blipFill>
          <a:blip r:embed="rId4"/>
          <a:srcRect l="99999" r="-374"/>
          <a:stretch/>
        </p:blipFill>
        <p:spPr>
          <a:xfrm>
            <a:off x="12185311" y="1117104"/>
            <a:ext cx="45719" cy="5593773"/>
          </a:xfrm>
          <a:prstGeom prst="rect">
            <a:avLst/>
          </a:prstGeom>
        </p:spPr>
      </p:pic>
      <p:sp>
        <p:nvSpPr>
          <p:cNvPr id="8" name="TextBox 7">
            <a:extLst>
              <a:ext uri="{FF2B5EF4-FFF2-40B4-BE49-F238E27FC236}">
                <a16:creationId xmlns:a16="http://schemas.microsoft.com/office/drawing/2014/main" id="{2FB5D556-CAD7-C251-09ED-CB2F1DD8F0E7}"/>
              </a:ext>
            </a:extLst>
          </p:cNvPr>
          <p:cNvSpPr txBox="1"/>
          <p:nvPr/>
        </p:nvSpPr>
        <p:spPr>
          <a:xfrm>
            <a:off x="376922" y="1523673"/>
            <a:ext cx="7330577" cy="584775"/>
          </a:xfrm>
          <a:prstGeom prst="rect">
            <a:avLst/>
          </a:prstGeom>
          <a:noFill/>
        </p:spPr>
        <p:txBody>
          <a:bodyPr wrap="square">
            <a:spAutoFit/>
          </a:bodyPr>
          <a:lstStyle/>
          <a:p>
            <a:r>
              <a:rPr lang="en-US" sz="32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Giá trị văn hóa nổi bật</a:t>
            </a:r>
          </a:p>
        </p:txBody>
      </p:sp>
      <p:sp>
        <p:nvSpPr>
          <p:cNvPr id="9" name="TextBox 8">
            <a:extLst>
              <a:ext uri="{FF2B5EF4-FFF2-40B4-BE49-F238E27FC236}">
                <a16:creationId xmlns:a16="http://schemas.microsoft.com/office/drawing/2014/main" id="{F7049D0A-ED3A-7255-39F6-D68410DB86EB}"/>
              </a:ext>
            </a:extLst>
          </p:cNvPr>
          <p:cNvSpPr txBox="1"/>
          <p:nvPr/>
        </p:nvSpPr>
        <p:spPr>
          <a:xfrm>
            <a:off x="387293" y="1205963"/>
            <a:ext cx="3502783" cy="400110"/>
          </a:xfrm>
          <a:prstGeom prst="rect">
            <a:avLst/>
          </a:prstGeom>
          <a:noFill/>
        </p:spPr>
        <p:txBody>
          <a:bodyPr wrap="square">
            <a:spAutoFit/>
          </a:bodyPr>
          <a:lstStyle/>
          <a:p>
            <a:r>
              <a:rPr lang="en-US" sz="2000">
                <a:ln w="0">
                  <a:solidFill>
                    <a:schemeClr val="accent2">
                      <a:lumMod val="20000"/>
                      <a:lumOff val="80000"/>
                    </a:schemeClr>
                  </a:solidFill>
                </a:ln>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Điểm qua các</a:t>
            </a:r>
          </a:p>
        </p:txBody>
      </p:sp>
      <p:sp>
        <p:nvSpPr>
          <p:cNvPr id="4" name="TextBox 3">
            <a:extLst>
              <a:ext uri="{FF2B5EF4-FFF2-40B4-BE49-F238E27FC236}">
                <a16:creationId xmlns:a16="http://schemas.microsoft.com/office/drawing/2014/main" id="{98DE16EE-2E5E-4321-9E1A-E98DD0FBA65D}"/>
              </a:ext>
            </a:extLst>
          </p:cNvPr>
          <p:cNvSpPr txBox="1"/>
          <p:nvPr/>
        </p:nvSpPr>
        <p:spPr>
          <a:xfrm>
            <a:off x="4600733" y="3188709"/>
            <a:ext cx="2990533" cy="477054"/>
          </a:xfrm>
          <a:prstGeom prst="rect">
            <a:avLst/>
          </a:prstGeom>
          <a:noFill/>
        </p:spPr>
        <p:txBody>
          <a:bodyPr wrap="square">
            <a:spAutoFit/>
          </a:bodyPr>
          <a:lstStyle/>
          <a:p>
            <a:pPr algn="ctr"/>
            <a:r>
              <a:rPr lang="en-US" sz="2500">
                <a:ln w="3175"/>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Tôn sư trọng đạo</a:t>
            </a:r>
          </a:p>
        </p:txBody>
      </p:sp>
      <p:pic>
        <p:nvPicPr>
          <p:cNvPr id="7" name="Picture 6">
            <a:extLst>
              <a:ext uri="{FF2B5EF4-FFF2-40B4-BE49-F238E27FC236}">
                <a16:creationId xmlns:a16="http://schemas.microsoft.com/office/drawing/2014/main" id="{A197BC1E-A3F8-BEFB-CD8E-6B9920EF9D76}"/>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Effect>
                      <a14:sharpenSoften amount="-100000"/>
                    </a14:imgEffect>
                    <a14:imgEffect>
                      <a14:brightnessContrast bright="-57000"/>
                    </a14:imgEffect>
                  </a14:imgLayer>
                </a14:imgProps>
              </a:ext>
            </a:extLst>
          </a:blip>
          <a:srcRect l="60753" t="43837" r="37738" b="44974"/>
          <a:stretch/>
        </p:blipFill>
        <p:spPr>
          <a:xfrm>
            <a:off x="7407276" y="3006316"/>
            <a:ext cx="183992" cy="767398"/>
          </a:xfrm>
          <a:custGeom>
            <a:avLst/>
            <a:gdLst>
              <a:gd name="connsiteX0" fmla="*/ 0 w 2990533"/>
              <a:gd name="connsiteY0" fmla="*/ 0 h 711200"/>
              <a:gd name="connsiteX1" fmla="*/ 2990533 w 2990533"/>
              <a:gd name="connsiteY1" fmla="*/ 0 h 711200"/>
              <a:gd name="connsiteX2" fmla="*/ 2990533 w 2990533"/>
              <a:gd name="connsiteY2" fmla="*/ 711200 h 711200"/>
              <a:gd name="connsiteX3" fmla="*/ 0 w 2990533"/>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2990533" h="711200">
                <a:moveTo>
                  <a:pt x="0" y="0"/>
                </a:moveTo>
                <a:lnTo>
                  <a:pt x="2990533" y="0"/>
                </a:lnTo>
                <a:lnTo>
                  <a:pt x="2990533" y="711200"/>
                </a:lnTo>
                <a:lnTo>
                  <a:pt x="0" y="711200"/>
                </a:lnTo>
                <a:close/>
              </a:path>
            </a:pathLst>
          </a:custGeom>
        </p:spPr>
      </p:pic>
      <p:pic>
        <p:nvPicPr>
          <p:cNvPr id="10" name="Graphic 9" descr="Pen with solid fill">
            <a:extLst>
              <a:ext uri="{FF2B5EF4-FFF2-40B4-BE49-F238E27FC236}">
                <a16:creationId xmlns:a16="http://schemas.microsoft.com/office/drawing/2014/main" id="{4177359C-7490-AFBA-C827-5BC6D75A5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675205">
            <a:off x="5143478" y="2440838"/>
            <a:ext cx="1898354" cy="1898354"/>
          </a:xfrm>
          <a:prstGeom prst="rect">
            <a:avLst/>
          </a:prstGeom>
        </p:spPr>
      </p:pic>
      <p:pic>
        <p:nvPicPr>
          <p:cNvPr id="6" name="Graphic 5" descr="Heart with solid fill">
            <a:extLst>
              <a:ext uri="{FF2B5EF4-FFF2-40B4-BE49-F238E27FC236}">
                <a16:creationId xmlns:a16="http://schemas.microsoft.com/office/drawing/2014/main" id="{644ED599-6B2B-55FC-556D-BF5147879E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18334" y="-9776554"/>
            <a:ext cx="31228667" cy="27100535"/>
          </a:xfrm>
          <a:prstGeom prst="rect">
            <a:avLst/>
          </a:prstGeom>
        </p:spPr>
      </p:pic>
      <p:sp>
        <p:nvSpPr>
          <p:cNvPr id="5" name="TextBox 4">
            <a:extLst>
              <a:ext uri="{FF2B5EF4-FFF2-40B4-BE49-F238E27FC236}">
                <a16:creationId xmlns:a16="http://schemas.microsoft.com/office/drawing/2014/main" id="{4D766874-1A3A-8073-D78F-EC00E6836A2F}"/>
              </a:ext>
            </a:extLst>
          </p:cNvPr>
          <p:cNvSpPr txBox="1"/>
          <p:nvPr/>
        </p:nvSpPr>
        <p:spPr>
          <a:xfrm>
            <a:off x="3777342" y="-1032149"/>
            <a:ext cx="4637315" cy="1015663"/>
          </a:xfrm>
          <a:prstGeom prst="rect">
            <a:avLst/>
          </a:prstGeom>
          <a:noFill/>
        </p:spPr>
        <p:txBody>
          <a:bodyPr wrap="square" rtlCol="0">
            <a:spAutoFit/>
          </a:bodyPr>
          <a:lstStyle/>
          <a:p>
            <a:pPr algn="ctr"/>
            <a:r>
              <a:rPr lang="en-US" sz="6000">
                <a:ln w="28575">
                  <a:solidFill>
                    <a:schemeClr val="tx1"/>
                  </a:solidFill>
                </a:ln>
                <a:solidFill>
                  <a:schemeClr val="bg1">
                    <a:lumMod val="95000"/>
                  </a:schemeClr>
                </a:solidFill>
                <a:latin typeface="Impact" panose="020B0806030902050204" pitchFamily="34" charset="0"/>
              </a:rPr>
              <a:t>THANKS FOR</a:t>
            </a:r>
          </a:p>
        </p:txBody>
      </p:sp>
      <p:sp>
        <p:nvSpPr>
          <p:cNvPr id="12" name="TextBox 11">
            <a:extLst>
              <a:ext uri="{FF2B5EF4-FFF2-40B4-BE49-F238E27FC236}">
                <a16:creationId xmlns:a16="http://schemas.microsoft.com/office/drawing/2014/main" id="{49DC81D2-036F-1800-8232-EE09B6BFD335}"/>
              </a:ext>
            </a:extLst>
          </p:cNvPr>
          <p:cNvSpPr txBox="1"/>
          <p:nvPr/>
        </p:nvSpPr>
        <p:spPr>
          <a:xfrm>
            <a:off x="1732642" y="6933941"/>
            <a:ext cx="9031515" cy="1015663"/>
          </a:xfrm>
          <a:prstGeom prst="rect">
            <a:avLst/>
          </a:prstGeom>
          <a:noFill/>
        </p:spPr>
        <p:txBody>
          <a:bodyPr wrap="square" rtlCol="0">
            <a:spAutoFit/>
          </a:bodyPr>
          <a:lstStyle/>
          <a:p>
            <a:pPr algn="ctr"/>
            <a:r>
              <a:rPr lang="en-US" sz="6000">
                <a:ln w="28575">
                  <a:solidFill>
                    <a:schemeClr val="tx1"/>
                  </a:solidFill>
                </a:ln>
                <a:solidFill>
                  <a:schemeClr val="bg1">
                    <a:lumMod val="95000"/>
                  </a:schemeClr>
                </a:solidFill>
                <a:latin typeface="Impact" panose="020B0806030902050204" pitchFamily="34" charset="0"/>
              </a:rPr>
              <a:t>THANKS FOR LISTENING MF</a:t>
            </a:r>
          </a:p>
        </p:txBody>
      </p:sp>
    </p:spTree>
    <p:extLst>
      <p:ext uri="{BB962C8B-B14F-4D97-AF65-F5344CB8AC3E}">
        <p14:creationId xmlns:p14="http://schemas.microsoft.com/office/powerpoint/2010/main" val="3496141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p:bldP spid="8" grpId="0"/>
      <p:bldP spid="9"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B08FE-4B78-DCEC-0B79-6911241B7D47}"/>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5F5A48B8-4CFF-9A08-BC95-9DEB0C5F9AB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Marker/>
                    </a14:imgEffect>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a:off x="-306923" y="-376511"/>
            <a:ext cx="12805846" cy="76110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CA91940-8848-A813-6DC8-A2CCA3F730FC}"/>
              </a:ext>
            </a:extLst>
          </p:cNvPr>
          <p:cNvSpPr txBox="1"/>
          <p:nvPr/>
        </p:nvSpPr>
        <p:spPr>
          <a:xfrm>
            <a:off x="4083826" y="-5875933"/>
            <a:ext cx="2012174" cy="584775"/>
          </a:xfrm>
          <a:prstGeom prst="rect">
            <a:avLst/>
          </a:prstGeom>
          <a:noFill/>
        </p:spPr>
        <p:txBody>
          <a:bodyPr wrap="square">
            <a:spAutoFit/>
          </a:bodyPr>
          <a:lstStyle/>
          <a:p>
            <a:pPr algn="ctr"/>
            <a:r>
              <a:rPr lang="vi-VN"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Nhóm 2</a:t>
            </a:r>
            <a:endParaRPr lang="en-US"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 name="TextBox 2">
            <a:extLst>
              <a:ext uri="{FF2B5EF4-FFF2-40B4-BE49-F238E27FC236}">
                <a16:creationId xmlns:a16="http://schemas.microsoft.com/office/drawing/2014/main" id="{889D468A-656C-035E-EEAF-EB4741E3AF2B}"/>
              </a:ext>
            </a:extLst>
          </p:cNvPr>
          <p:cNvSpPr txBox="1"/>
          <p:nvPr/>
        </p:nvSpPr>
        <p:spPr>
          <a:xfrm>
            <a:off x="5952993" y="-5875933"/>
            <a:ext cx="2873734" cy="584775"/>
          </a:xfrm>
          <a:prstGeom prst="rect">
            <a:avLst/>
          </a:prstGeom>
          <a:noFill/>
        </p:spPr>
        <p:txBody>
          <a:bodyPr wrap="square">
            <a:spAutoFit/>
          </a:bodyPr>
          <a:lstStyle/>
          <a:p>
            <a:r>
              <a:rPr lang="vi-VN" sz="32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a:t>
            </a:r>
            <a:r>
              <a:rPr lang="vi-VN"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Thành viên</a:t>
            </a:r>
            <a:endParaRPr lang="en-US"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4" name="Straight Connector 3">
            <a:extLst>
              <a:ext uri="{FF2B5EF4-FFF2-40B4-BE49-F238E27FC236}">
                <a16:creationId xmlns:a16="http://schemas.microsoft.com/office/drawing/2014/main" id="{6D8093E0-9A98-53F3-E0ED-98C7E1983DE4}"/>
              </a:ext>
            </a:extLst>
          </p:cNvPr>
          <p:cNvCxnSpPr>
            <a:cxnSpLocks/>
            <a:stCxn id="6" idx="4"/>
            <a:endCxn id="10" idx="0"/>
          </p:cNvCxnSpPr>
          <p:nvPr/>
        </p:nvCxnSpPr>
        <p:spPr>
          <a:xfrm>
            <a:off x="539977" y="-4367553"/>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321276C1-9E04-DDFC-560C-4505743961BB}"/>
              </a:ext>
            </a:extLst>
          </p:cNvPr>
          <p:cNvSpPr/>
          <p:nvPr/>
        </p:nvSpPr>
        <p:spPr>
          <a:xfrm>
            <a:off x="444727" y="-4558053"/>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86CD14B-B95F-5A9E-C633-868BF686F7F5}"/>
              </a:ext>
            </a:extLst>
          </p:cNvPr>
          <p:cNvSpPr/>
          <p:nvPr/>
        </p:nvSpPr>
        <p:spPr>
          <a:xfrm>
            <a:off x="444727" y="-3702361"/>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61B5157-2706-0790-3466-A5CE1D544EE9}"/>
              </a:ext>
            </a:extLst>
          </p:cNvPr>
          <p:cNvCxnSpPr>
            <a:cxnSpLocks/>
            <a:stCxn id="10" idx="4"/>
            <a:endCxn id="12" idx="0"/>
          </p:cNvCxnSpPr>
          <p:nvPr/>
        </p:nvCxnSpPr>
        <p:spPr>
          <a:xfrm>
            <a:off x="539977" y="-3511861"/>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B2D43683-4A3C-1728-C36B-ED44932689CC}"/>
              </a:ext>
            </a:extLst>
          </p:cNvPr>
          <p:cNvSpPr/>
          <p:nvPr/>
        </p:nvSpPr>
        <p:spPr>
          <a:xfrm>
            <a:off x="444727" y="-320346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0FBDA7-3EA0-6C75-6B3B-64F0943A60D7}"/>
              </a:ext>
            </a:extLst>
          </p:cNvPr>
          <p:cNvSpPr txBox="1"/>
          <p:nvPr/>
        </p:nvSpPr>
        <p:spPr>
          <a:xfrm>
            <a:off x="699171" y="-4881674"/>
            <a:ext cx="5648065" cy="830997"/>
          </a:xfrm>
          <a:prstGeom prst="rect">
            <a:avLst/>
          </a:prstGeom>
          <a:noFill/>
        </p:spPr>
        <p:txBody>
          <a:bodyPr wrap="square">
            <a:spAutoFit/>
          </a:bodyPr>
          <a:lstStyle/>
          <a:p>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ác sự kiện lịch sử của VN giai đoạn</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a:p>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cuối thế kỷ XIX đầu thế kỷ XX</a:t>
            </a:r>
            <a:endParaRPr lang="en-US"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15CC3501-EEC7-52B4-39A2-0FB86C3BD9B0}"/>
              </a:ext>
            </a:extLst>
          </p:cNvPr>
          <p:cNvSpPr txBox="1"/>
          <p:nvPr/>
        </p:nvSpPr>
        <p:spPr>
          <a:xfrm>
            <a:off x="699170" y="-3837944"/>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Từ Phùng Việt Anh</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4008567</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67PM1</a:t>
            </a:r>
          </a:p>
        </p:txBody>
      </p:sp>
      <p:sp>
        <p:nvSpPr>
          <p:cNvPr id="15" name="TextBox 14">
            <a:extLst>
              <a:ext uri="{FF2B5EF4-FFF2-40B4-BE49-F238E27FC236}">
                <a16:creationId xmlns:a16="http://schemas.microsoft.com/office/drawing/2014/main" id="{589AF9EA-9B84-A4BB-7B9D-1D9CF1D91331}"/>
              </a:ext>
            </a:extLst>
          </p:cNvPr>
          <p:cNvSpPr txBox="1"/>
          <p:nvPr/>
        </p:nvSpPr>
        <p:spPr>
          <a:xfrm>
            <a:off x="699170" y="-3339048"/>
            <a:ext cx="5015827"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Bùi Thái Bảo</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0001567</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67PM2</a:t>
            </a:r>
          </a:p>
        </p:txBody>
      </p:sp>
      <p:cxnSp>
        <p:nvCxnSpPr>
          <p:cNvPr id="16" name="Straight Connector 15">
            <a:extLst>
              <a:ext uri="{FF2B5EF4-FFF2-40B4-BE49-F238E27FC236}">
                <a16:creationId xmlns:a16="http://schemas.microsoft.com/office/drawing/2014/main" id="{F7498F24-AA49-CE27-BDC9-2C122CA86E16}"/>
              </a:ext>
            </a:extLst>
          </p:cNvPr>
          <p:cNvCxnSpPr>
            <a:cxnSpLocks/>
            <a:stCxn id="12" idx="4"/>
            <a:endCxn id="18" idx="0"/>
          </p:cNvCxnSpPr>
          <p:nvPr/>
        </p:nvCxnSpPr>
        <p:spPr>
          <a:xfrm>
            <a:off x="539977" y="-3012966"/>
            <a:ext cx="0" cy="31126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B962E5B-9F07-8528-A4C6-0A1732408CE9}"/>
              </a:ext>
            </a:extLst>
          </p:cNvPr>
          <p:cNvCxnSpPr>
            <a:cxnSpLocks/>
            <a:stCxn id="21" idx="2"/>
            <a:endCxn id="18" idx="6"/>
          </p:cNvCxnSpPr>
          <p:nvPr/>
        </p:nvCxnSpPr>
        <p:spPr>
          <a:xfrm flipH="1">
            <a:off x="601091" y="-2640589"/>
            <a:ext cx="5304409"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E0CC6947-8D92-3D2A-CE8E-0581563A9FD2}"/>
              </a:ext>
            </a:extLst>
          </p:cNvPr>
          <p:cNvSpPr/>
          <p:nvPr/>
        </p:nvSpPr>
        <p:spPr>
          <a:xfrm>
            <a:off x="478863" y="-2701703"/>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C829CB4-4655-2C76-B056-BC34B31B2150}"/>
              </a:ext>
            </a:extLst>
          </p:cNvPr>
          <p:cNvSpPr txBox="1"/>
          <p:nvPr/>
        </p:nvSpPr>
        <p:spPr>
          <a:xfrm>
            <a:off x="6166865" y="-3025835"/>
            <a:ext cx="6141560" cy="830997"/>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Ảnh hưởng của các sự kiện lịch sử</a:t>
            </a:r>
          </a:p>
          <a:p>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đến sự hình thành và phát triển TT HCM</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20" name="Straight Connector 19">
            <a:extLst>
              <a:ext uri="{FF2B5EF4-FFF2-40B4-BE49-F238E27FC236}">
                <a16:creationId xmlns:a16="http://schemas.microsoft.com/office/drawing/2014/main" id="{4E38E438-84E7-D91E-99C1-EE463D07D353}"/>
              </a:ext>
            </a:extLst>
          </p:cNvPr>
          <p:cNvCxnSpPr>
            <a:cxnSpLocks/>
            <a:stCxn id="21" idx="4"/>
            <a:endCxn id="22" idx="0"/>
          </p:cNvCxnSpPr>
          <p:nvPr/>
        </p:nvCxnSpPr>
        <p:spPr>
          <a:xfrm>
            <a:off x="6000750" y="-2545339"/>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22C08F08-86FA-0AD0-C663-56E128909F61}"/>
              </a:ext>
            </a:extLst>
          </p:cNvPr>
          <p:cNvSpPr/>
          <p:nvPr/>
        </p:nvSpPr>
        <p:spPr>
          <a:xfrm>
            <a:off x="5905500" y="-2735839"/>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71087FA-1FDA-6201-7329-BE4F611A74BC}"/>
              </a:ext>
            </a:extLst>
          </p:cNvPr>
          <p:cNvSpPr/>
          <p:nvPr/>
        </p:nvSpPr>
        <p:spPr>
          <a:xfrm>
            <a:off x="5905500" y="-1880147"/>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CD47DD5E-7DF9-5CE7-D736-2E94979C3959}"/>
              </a:ext>
            </a:extLst>
          </p:cNvPr>
          <p:cNvCxnSpPr>
            <a:cxnSpLocks/>
            <a:stCxn id="22" idx="4"/>
            <a:endCxn id="24" idx="0"/>
          </p:cNvCxnSpPr>
          <p:nvPr/>
        </p:nvCxnSpPr>
        <p:spPr>
          <a:xfrm>
            <a:off x="6000750" y="-1689647"/>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080AC462-0801-4DAA-540A-11DB68BAE217}"/>
              </a:ext>
            </a:extLst>
          </p:cNvPr>
          <p:cNvSpPr/>
          <p:nvPr/>
        </p:nvSpPr>
        <p:spPr>
          <a:xfrm>
            <a:off x="5905500" y="-1381252"/>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653B01A-2393-3F72-3981-B389D86BFC71}"/>
              </a:ext>
            </a:extLst>
          </p:cNvPr>
          <p:cNvCxnSpPr>
            <a:cxnSpLocks/>
            <a:stCxn id="24" idx="4"/>
            <a:endCxn id="28" idx="0"/>
          </p:cNvCxnSpPr>
          <p:nvPr/>
        </p:nvCxnSpPr>
        <p:spPr>
          <a:xfrm>
            <a:off x="6000750" y="-1190752"/>
            <a:ext cx="3225" cy="30760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C8B72C3-A434-70C3-023E-47D9D4504295}"/>
              </a:ext>
            </a:extLst>
          </p:cNvPr>
          <p:cNvSpPr txBox="1"/>
          <p:nvPr/>
        </p:nvSpPr>
        <p:spPr>
          <a:xfrm>
            <a:off x="6166864" y="-2014230"/>
            <a:ext cx="6025136"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Đức Trọng – 4006467 - 67PM1</a:t>
            </a:r>
          </a:p>
        </p:txBody>
      </p:sp>
      <p:sp>
        <p:nvSpPr>
          <p:cNvPr id="27" name="TextBox 26">
            <a:extLst>
              <a:ext uri="{FF2B5EF4-FFF2-40B4-BE49-F238E27FC236}">
                <a16:creationId xmlns:a16="http://schemas.microsoft.com/office/drawing/2014/main" id="{4ADA2DD3-7949-7BBE-0A07-A7A825E5DC94}"/>
              </a:ext>
            </a:extLst>
          </p:cNvPr>
          <p:cNvSpPr txBox="1"/>
          <p:nvPr/>
        </p:nvSpPr>
        <p:spPr>
          <a:xfrm>
            <a:off x="6166864" y="-1522786"/>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Đức Chí – 0002767 - 67PM2</a:t>
            </a:r>
          </a:p>
        </p:txBody>
      </p:sp>
      <p:sp>
        <p:nvSpPr>
          <p:cNvPr id="28" name="Oval 27">
            <a:extLst>
              <a:ext uri="{FF2B5EF4-FFF2-40B4-BE49-F238E27FC236}">
                <a16:creationId xmlns:a16="http://schemas.microsoft.com/office/drawing/2014/main" id="{A0F4231C-C4B6-DA66-1C7F-0781F7B4393B}"/>
              </a:ext>
            </a:extLst>
          </p:cNvPr>
          <p:cNvSpPr/>
          <p:nvPr/>
        </p:nvSpPr>
        <p:spPr>
          <a:xfrm>
            <a:off x="5908725" y="-883144"/>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CE9B8F8-BF08-2DDB-0027-D5218F1628BD}"/>
              </a:ext>
            </a:extLst>
          </p:cNvPr>
          <p:cNvCxnSpPr>
            <a:cxnSpLocks/>
            <a:stCxn id="28" idx="4"/>
            <a:endCxn id="30" idx="0"/>
          </p:cNvCxnSpPr>
          <p:nvPr/>
        </p:nvCxnSpPr>
        <p:spPr>
          <a:xfrm flipH="1">
            <a:off x="6001573" y="-692644"/>
            <a:ext cx="2402" cy="25682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3C263E63-3D1B-A33B-8D03-1636F320B0D9}"/>
              </a:ext>
            </a:extLst>
          </p:cNvPr>
          <p:cNvSpPr/>
          <p:nvPr/>
        </p:nvSpPr>
        <p:spPr>
          <a:xfrm>
            <a:off x="5940459" y="-435821"/>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2D0B0EF-415B-E0E6-DFBF-28813CAE81D1}"/>
              </a:ext>
            </a:extLst>
          </p:cNvPr>
          <p:cNvSpPr txBox="1"/>
          <p:nvPr/>
        </p:nvSpPr>
        <p:spPr>
          <a:xfrm>
            <a:off x="6160339" y="-1005763"/>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Phạm Ngọc Đức – 0288767 - 67PM2</a:t>
            </a:r>
          </a:p>
        </p:txBody>
      </p:sp>
      <p:cxnSp>
        <p:nvCxnSpPr>
          <p:cNvPr id="1152" name="Straight Connector 1151">
            <a:extLst>
              <a:ext uri="{FF2B5EF4-FFF2-40B4-BE49-F238E27FC236}">
                <a16:creationId xmlns:a16="http://schemas.microsoft.com/office/drawing/2014/main" id="{D88588BC-55EA-6BDF-1BEA-BEAB1D740003}"/>
              </a:ext>
            </a:extLst>
          </p:cNvPr>
          <p:cNvCxnSpPr>
            <a:cxnSpLocks/>
            <a:stCxn id="30" idx="2"/>
            <a:endCxn id="1153" idx="6"/>
          </p:cNvCxnSpPr>
          <p:nvPr/>
        </p:nvCxnSpPr>
        <p:spPr>
          <a:xfrm flipH="1">
            <a:off x="502115" y="-374707"/>
            <a:ext cx="5438344"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53" name="Oval 1152">
            <a:extLst>
              <a:ext uri="{FF2B5EF4-FFF2-40B4-BE49-F238E27FC236}">
                <a16:creationId xmlns:a16="http://schemas.microsoft.com/office/drawing/2014/main" id="{5F994714-8681-F45C-9B6A-893023D6577D}"/>
              </a:ext>
            </a:extLst>
          </p:cNvPr>
          <p:cNvSpPr/>
          <p:nvPr/>
        </p:nvSpPr>
        <p:spPr>
          <a:xfrm>
            <a:off x="379887" y="-435821"/>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4" name="Straight Connector 1153">
            <a:extLst>
              <a:ext uri="{FF2B5EF4-FFF2-40B4-BE49-F238E27FC236}">
                <a16:creationId xmlns:a16="http://schemas.microsoft.com/office/drawing/2014/main" id="{2090E54C-597E-672A-0644-2FA2076CC5B6}"/>
              </a:ext>
            </a:extLst>
          </p:cNvPr>
          <p:cNvCxnSpPr>
            <a:cxnSpLocks/>
            <a:stCxn id="1155" idx="4"/>
            <a:endCxn id="1156" idx="0"/>
          </p:cNvCxnSpPr>
          <p:nvPr/>
        </p:nvCxnSpPr>
        <p:spPr>
          <a:xfrm>
            <a:off x="441001" y="1983123"/>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55" name="Oval 1154">
            <a:extLst>
              <a:ext uri="{FF2B5EF4-FFF2-40B4-BE49-F238E27FC236}">
                <a16:creationId xmlns:a16="http://schemas.microsoft.com/office/drawing/2014/main" id="{9BCD901A-C245-9E01-5F84-F7B6FE5B872F}"/>
              </a:ext>
            </a:extLst>
          </p:cNvPr>
          <p:cNvSpPr/>
          <p:nvPr/>
        </p:nvSpPr>
        <p:spPr>
          <a:xfrm>
            <a:off x="345751" y="1792623"/>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Oval 1155">
            <a:extLst>
              <a:ext uri="{FF2B5EF4-FFF2-40B4-BE49-F238E27FC236}">
                <a16:creationId xmlns:a16="http://schemas.microsoft.com/office/drawing/2014/main" id="{CB5786A2-7C10-F1EA-5BAF-9930B39BC76B}"/>
              </a:ext>
            </a:extLst>
          </p:cNvPr>
          <p:cNvSpPr/>
          <p:nvPr/>
        </p:nvSpPr>
        <p:spPr>
          <a:xfrm>
            <a:off x="345751" y="2648315"/>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7" name="Straight Connector 1156">
            <a:extLst>
              <a:ext uri="{FF2B5EF4-FFF2-40B4-BE49-F238E27FC236}">
                <a16:creationId xmlns:a16="http://schemas.microsoft.com/office/drawing/2014/main" id="{9C3A8BE5-A886-6184-08A0-F1E542C5D7B9}"/>
              </a:ext>
            </a:extLst>
          </p:cNvPr>
          <p:cNvCxnSpPr>
            <a:cxnSpLocks/>
            <a:stCxn id="1156" idx="4"/>
            <a:endCxn id="1158" idx="0"/>
          </p:cNvCxnSpPr>
          <p:nvPr/>
        </p:nvCxnSpPr>
        <p:spPr>
          <a:xfrm>
            <a:off x="441001" y="2838815"/>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58" name="Oval 1157">
            <a:extLst>
              <a:ext uri="{FF2B5EF4-FFF2-40B4-BE49-F238E27FC236}">
                <a16:creationId xmlns:a16="http://schemas.microsoft.com/office/drawing/2014/main" id="{0621FE7C-BE68-907C-0A4D-FF4F15270A04}"/>
              </a:ext>
            </a:extLst>
          </p:cNvPr>
          <p:cNvSpPr/>
          <p:nvPr/>
        </p:nvSpPr>
        <p:spPr>
          <a:xfrm>
            <a:off x="345751" y="3147210"/>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TextBox 1158">
            <a:extLst>
              <a:ext uri="{FF2B5EF4-FFF2-40B4-BE49-F238E27FC236}">
                <a16:creationId xmlns:a16="http://schemas.microsoft.com/office/drawing/2014/main" id="{34E4190A-52B7-2EF1-7381-F996FF3A8E02}"/>
              </a:ext>
            </a:extLst>
          </p:cNvPr>
          <p:cNvSpPr txBox="1"/>
          <p:nvPr/>
        </p:nvSpPr>
        <p:spPr>
          <a:xfrm>
            <a:off x="600195" y="1469002"/>
            <a:ext cx="5747042" cy="830997"/>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ác </a:t>
            </a:r>
            <a:r>
              <a:rPr lang="en-US"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văn hóa nổi bật </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của nền văn hóa VN</a:t>
            </a:r>
            <a:endParaRPr lang="en-US"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60" name="TextBox 1159">
            <a:extLst>
              <a:ext uri="{FF2B5EF4-FFF2-40B4-BE49-F238E27FC236}">
                <a16:creationId xmlns:a16="http://schemas.microsoft.com/office/drawing/2014/main" id="{1EB8C54D-8F7E-8244-1972-7CE2C77A8402}"/>
              </a:ext>
            </a:extLst>
          </p:cNvPr>
          <p:cNvSpPr txBox="1"/>
          <p:nvPr/>
        </p:nvSpPr>
        <p:spPr>
          <a:xfrm>
            <a:off x="600194" y="2512732"/>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Khánh An – 4005867 - 67PM1</a:t>
            </a:r>
          </a:p>
        </p:txBody>
      </p:sp>
      <p:cxnSp>
        <p:nvCxnSpPr>
          <p:cNvPr id="1161" name="Straight Connector 1160">
            <a:extLst>
              <a:ext uri="{FF2B5EF4-FFF2-40B4-BE49-F238E27FC236}">
                <a16:creationId xmlns:a16="http://schemas.microsoft.com/office/drawing/2014/main" id="{C2D42ADC-7511-555B-971B-15E9C4689E44}"/>
              </a:ext>
            </a:extLst>
          </p:cNvPr>
          <p:cNvCxnSpPr>
            <a:cxnSpLocks/>
            <a:stCxn id="1153" idx="4"/>
            <a:endCxn id="1155" idx="0"/>
          </p:cNvCxnSpPr>
          <p:nvPr/>
        </p:nvCxnSpPr>
        <p:spPr>
          <a:xfrm>
            <a:off x="441001" y="-313593"/>
            <a:ext cx="0" cy="210621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62" name="TextBox 1161">
            <a:extLst>
              <a:ext uri="{FF2B5EF4-FFF2-40B4-BE49-F238E27FC236}">
                <a16:creationId xmlns:a16="http://schemas.microsoft.com/office/drawing/2014/main" id="{71A12DBB-6E25-10EC-16E5-4256FD42E5DE}"/>
              </a:ext>
            </a:extLst>
          </p:cNvPr>
          <p:cNvSpPr txBox="1"/>
          <p:nvPr/>
        </p:nvSpPr>
        <p:spPr>
          <a:xfrm>
            <a:off x="600193" y="3011627"/>
            <a:ext cx="6372105"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Công Gia Bảo – 0001667 - 67PM2</a:t>
            </a:r>
          </a:p>
        </p:txBody>
      </p:sp>
      <p:cxnSp>
        <p:nvCxnSpPr>
          <p:cNvPr id="1163" name="Straight Connector 1162">
            <a:extLst>
              <a:ext uri="{FF2B5EF4-FFF2-40B4-BE49-F238E27FC236}">
                <a16:creationId xmlns:a16="http://schemas.microsoft.com/office/drawing/2014/main" id="{442ADBA0-E784-7AF4-87D4-22734DAD865D}"/>
              </a:ext>
            </a:extLst>
          </p:cNvPr>
          <p:cNvCxnSpPr>
            <a:cxnSpLocks/>
            <a:stCxn id="1167" idx="2"/>
            <a:endCxn id="1164" idx="6"/>
          </p:cNvCxnSpPr>
          <p:nvPr/>
        </p:nvCxnSpPr>
        <p:spPr>
          <a:xfrm flipH="1">
            <a:off x="502007" y="4286584"/>
            <a:ext cx="5365631"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64" name="Oval 1163">
            <a:extLst>
              <a:ext uri="{FF2B5EF4-FFF2-40B4-BE49-F238E27FC236}">
                <a16:creationId xmlns:a16="http://schemas.microsoft.com/office/drawing/2014/main" id="{D31D3C2C-03FA-6E74-FEA6-573143D02AE9}"/>
              </a:ext>
            </a:extLst>
          </p:cNvPr>
          <p:cNvSpPr/>
          <p:nvPr/>
        </p:nvSpPr>
        <p:spPr>
          <a:xfrm>
            <a:off x="379779" y="4225470"/>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TextBox 1164">
            <a:extLst>
              <a:ext uri="{FF2B5EF4-FFF2-40B4-BE49-F238E27FC236}">
                <a16:creationId xmlns:a16="http://schemas.microsoft.com/office/drawing/2014/main" id="{F5A57424-3704-6B97-78BA-C915CA338BD1}"/>
              </a:ext>
            </a:extLst>
          </p:cNvPr>
          <p:cNvSpPr txBox="1"/>
          <p:nvPr/>
        </p:nvSpPr>
        <p:spPr>
          <a:xfrm>
            <a:off x="6129002" y="3901338"/>
            <a:ext cx="6577347" cy="830997"/>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Tác động </a:t>
            </a: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văn hóa Việt Nam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đến </a:t>
            </a: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hình thành phát triển tư tưởng HCM</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1166" name="Straight Connector 1165">
            <a:extLst>
              <a:ext uri="{FF2B5EF4-FFF2-40B4-BE49-F238E27FC236}">
                <a16:creationId xmlns:a16="http://schemas.microsoft.com/office/drawing/2014/main" id="{563E1E08-E6D2-CF2B-301B-0D9186FDD79D}"/>
              </a:ext>
            </a:extLst>
          </p:cNvPr>
          <p:cNvCxnSpPr>
            <a:cxnSpLocks/>
            <a:stCxn id="1167" idx="4"/>
            <a:endCxn id="1168" idx="0"/>
          </p:cNvCxnSpPr>
          <p:nvPr/>
        </p:nvCxnSpPr>
        <p:spPr>
          <a:xfrm>
            <a:off x="5962888" y="4381834"/>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67" name="Oval 1166">
            <a:extLst>
              <a:ext uri="{FF2B5EF4-FFF2-40B4-BE49-F238E27FC236}">
                <a16:creationId xmlns:a16="http://schemas.microsoft.com/office/drawing/2014/main" id="{2EC18F16-1F49-BE50-76DB-221DD857AE48}"/>
              </a:ext>
            </a:extLst>
          </p:cNvPr>
          <p:cNvSpPr/>
          <p:nvPr/>
        </p:nvSpPr>
        <p:spPr>
          <a:xfrm>
            <a:off x="5867638" y="4191334"/>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Oval 1167">
            <a:extLst>
              <a:ext uri="{FF2B5EF4-FFF2-40B4-BE49-F238E27FC236}">
                <a16:creationId xmlns:a16="http://schemas.microsoft.com/office/drawing/2014/main" id="{7CC980AA-A7B4-CCF9-A21D-70CAEBB3BAC5}"/>
              </a:ext>
            </a:extLst>
          </p:cNvPr>
          <p:cNvSpPr/>
          <p:nvPr/>
        </p:nvSpPr>
        <p:spPr>
          <a:xfrm>
            <a:off x="5867638" y="504702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9" name="Straight Connector 1168">
            <a:extLst>
              <a:ext uri="{FF2B5EF4-FFF2-40B4-BE49-F238E27FC236}">
                <a16:creationId xmlns:a16="http://schemas.microsoft.com/office/drawing/2014/main" id="{1E6E6F07-F95A-E8B1-D907-D242121A1A2C}"/>
              </a:ext>
            </a:extLst>
          </p:cNvPr>
          <p:cNvCxnSpPr>
            <a:cxnSpLocks/>
            <a:stCxn id="1168" idx="4"/>
            <a:endCxn id="1170" idx="0"/>
          </p:cNvCxnSpPr>
          <p:nvPr/>
        </p:nvCxnSpPr>
        <p:spPr>
          <a:xfrm>
            <a:off x="5962888" y="5237526"/>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70" name="Oval 1169">
            <a:extLst>
              <a:ext uri="{FF2B5EF4-FFF2-40B4-BE49-F238E27FC236}">
                <a16:creationId xmlns:a16="http://schemas.microsoft.com/office/drawing/2014/main" id="{534AAD53-A51E-6D63-0463-9542710B1338}"/>
              </a:ext>
            </a:extLst>
          </p:cNvPr>
          <p:cNvSpPr/>
          <p:nvPr/>
        </p:nvSpPr>
        <p:spPr>
          <a:xfrm>
            <a:off x="5867638" y="5545921"/>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1" name="Straight Connector 1170">
            <a:extLst>
              <a:ext uri="{FF2B5EF4-FFF2-40B4-BE49-F238E27FC236}">
                <a16:creationId xmlns:a16="http://schemas.microsoft.com/office/drawing/2014/main" id="{1C1CB53B-BE9F-1A77-8728-5A8BD5B16A73}"/>
              </a:ext>
            </a:extLst>
          </p:cNvPr>
          <p:cNvCxnSpPr>
            <a:cxnSpLocks/>
            <a:stCxn id="1170" idx="4"/>
            <a:endCxn id="1174" idx="0"/>
          </p:cNvCxnSpPr>
          <p:nvPr/>
        </p:nvCxnSpPr>
        <p:spPr>
          <a:xfrm>
            <a:off x="5962888" y="5736421"/>
            <a:ext cx="3225" cy="250883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72" name="TextBox 1171">
            <a:extLst>
              <a:ext uri="{FF2B5EF4-FFF2-40B4-BE49-F238E27FC236}">
                <a16:creationId xmlns:a16="http://schemas.microsoft.com/office/drawing/2014/main" id="{91376A84-59A9-F3BC-C471-CEA4CD12A9DA}"/>
              </a:ext>
            </a:extLst>
          </p:cNvPr>
          <p:cNvSpPr txBox="1"/>
          <p:nvPr/>
        </p:nvSpPr>
        <p:spPr>
          <a:xfrm>
            <a:off x="6129002" y="4912943"/>
            <a:ext cx="6025136"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Phi Hùng – 0195867 - 67PM2</a:t>
            </a:r>
          </a:p>
        </p:txBody>
      </p:sp>
      <p:sp>
        <p:nvSpPr>
          <p:cNvPr id="1173" name="TextBox 1172">
            <a:extLst>
              <a:ext uri="{FF2B5EF4-FFF2-40B4-BE49-F238E27FC236}">
                <a16:creationId xmlns:a16="http://schemas.microsoft.com/office/drawing/2014/main" id="{E7C0051B-10D5-20DD-E258-E6922600B7E8}"/>
              </a:ext>
            </a:extLst>
          </p:cNvPr>
          <p:cNvSpPr txBox="1"/>
          <p:nvPr/>
        </p:nvSpPr>
        <p:spPr>
          <a:xfrm>
            <a:off x="6129002" y="5404387"/>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Trần Đình Chiểu – 0003067 - 67PM1</a:t>
            </a:r>
          </a:p>
        </p:txBody>
      </p:sp>
      <p:sp>
        <p:nvSpPr>
          <p:cNvPr id="1174" name="Oval 1173">
            <a:extLst>
              <a:ext uri="{FF2B5EF4-FFF2-40B4-BE49-F238E27FC236}">
                <a16:creationId xmlns:a16="http://schemas.microsoft.com/office/drawing/2014/main" id="{E2C26D95-B049-F7E4-C20B-C1A8EE192803}"/>
              </a:ext>
            </a:extLst>
          </p:cNvPr>
          <p:cNvSpPr/>
          <p:nvPr/>
        </p:nvSpPr>
        <p:spPr>
          <a:xfrm>
            <a:off x="5870863" y="8245251"/>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5" name="Straight Connector 1174">
            <a:extLst>
              <a:ext uri="{FF2B5EF4-FFF2-40B4-BE49-F238E27FC236}">
                <a16:creationId xmlns:a16="http://schemas.microsoft.com/office/drawing/2014/main" id="{57E186E9-A7C8-6D05-FAE7-45042771FEB6}"/>
              </a:ext>
            </a:extLst>
          </p:cNvPr>
          <p:cNvCxnSpPr>
            <a:cxnSpLocks/>
            <a:stCxn id="1158" idx="4"/>
            <a:endCxn id="1164" idx="0"/>
          </p:cNvCxnSpPr>
          <p:nvPr/>
        </p:nvCxnSpPr>
        <p:spPr>
          <a:xfrm flipH="1">
            <a:off x="440893" y="3337710"/>
            <a:ext cx="108" cy="887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76" name="TextBox 1175">
            <a:extLst>
              <a:ext uri="{FF2B5EF4-FFF2-40B4-BE49-F238E27FC236}">
                <a16:creationId xmlns:a16="http://schemas.microsoft.com/office/drawing/2014/main" id="{87A81560-B43A-FE1A-7AAB-43F27D67553B}"/>
              </a:ext>
            </a:extLst>
          </p:cNvPr>
          <p:cNvSpPr txBox="1"/>
          <p:nvPr/>
        </p:nvSpPr>
        <p:spPr>
          <a:xfrm>
            <a:off x="2402286" y="8514533"/>
            <a:ext cx="7121203" cy="461665"/>
          </a:xfrm>
          <a:prstGeom prst="rect">
            <a:avLst/>
          </a:prstGeom>
          <a:noFill/>
        </p:spPr>
        <p:txBody>
          <a:bodyPr wrap="square">
            <a:spAutoFit/>
          </a:bodyPr>
          <a:lstStyle/>
          <a:p>
            <a:pPr algn="ct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Tóm tắt tổng hợp nội dung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và </a:t>
            </a: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Powerpoint</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1177" name="Picture 1176">
            <a:extLst>
              <a:ext uri="{FF2B5EF4-FFF2-40B4-BE49-F238E27FC236}">
                <a16:creationId xmlns:a16="http://schemas.microsoft.com/office/drawing/2014/main" id="{7F876729-117E-5F92-529D-D9150C4BCDA0}"/>
              </a:ext>
            </a:extLst>
          </p:cNvPr>
          <p:cNvPicPr>
            <a:picLocks noChangeAspect="1"/>
          </p:cNvPicPr>
          <p:nvPr/>
        </p:nvPicPr>
        <p:blipFill>
          <a:blip r:embed="rId5">
            <a:lum bright="70000" contrast="-70000"/>
          </a:blip>
          <a:stretch>
            <a:fillRect/>
          </a:stretch>
        </p:blipFill>
        <p:spPr>
          <a:xfrm>
            <a:off x="3675485" y="9354892"/>
            <a:ext cx="4574806" cy="4834433"/>
          </a:xfrm>
          <a:prstGeom prst="rect">
            <a:avLst/>
          </a:prstGeom>
        </p:spPr>
      </p:pic>
      <p:sp>
        <p:nvSpPr>
          <p:cNvPr id="1178" name="TextBox 1177">
            <a:extLst>
              <a:ext uri="{FF2B5EF4-FFF2-40B4-BE49-F238E27FC236}">
                <a16:creationId xmlns:a16="http://schemas.microsoft.com/office/drawing/2014/main" id="{6CCC9737-6A98-F495-8000-9343F49B8279}"/>
              </a:ext>
            </a:extLst>
          </p:cNvPr>
          <p:cNvSpPr txBox="1"/>
          <p:nvPr/>
        </p:nvSpPr>
        <p:spPr>
          <a:xfrm>
            <a:off x="2990907" y="9100527"/>
            <a:ext cx="5943960" cy="461665"/>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Đỗ Trần Hiếu Anh – 4006067 - 67PM1</a:t>
            </a:r>
          </a:p>
        </p:txBody>
      </p:sp>
    </p:spTree>
    <p:extLst>
      <p:ext uri="{BB962C8B-B14F-4D97-AF65-F5344CB8AC3E}">
        <p14:creationId xmlns:p14="http://schemas.microsoft.com/office/powerpoint/2010/main" val="2709170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03037"/>
        </a:solidFill>
        <a:effectLst/>
      </p:bgPr>
    </p:bg>
    <p:spTree>
      <p:nvGrpSpPr>
        <p:cNvPr id="1" name="">
          <a:extLst>
            <a:ext uri="{FF2B5EF4-FFF2-40B4-BE49-F238E27FC236}">
              <a16:creationId xmlns:a16="http://schemas.microsoft.com/office/drawing/2014/main" id="{21073B05-DE43-55C0-8D98-02D8803D4556}"/>
            </a:ext>
          </a:extLst>
        </p:cNvPr>
        <p:cNvGrpSpPr/>
        <p:nvPr/>
      </p:nvGrpSpPr>
      <p:grpSpPr>
        <a:xfrm>
          <a:off x="0" y="0"/>
          <a:ext cx="0" cy="0"/>
          <a:chOff x="0" y="0"/>
          <a:chExt cx="0" cy="0"/>
        </a:xfrm>
      </p:grpSpPr>
      <p:sp>
        <p:nvSpPr>
          <p:cNvPr id="5" name="AutoShape 2" descr="arona and plana (blue archive) drawn by kinubari_nerune | Danbooru">
            <a:extLst>
              <a:ext uri="{FF2B5EF4-FFF2-40B4-BE49-F238E27FC236}">
                <a16:creationId xmlns:a16="http://schemas.microsoft.com/office/drawing/2014/main" id="{C243BA31-54E0-FA14-9E72-BC9EEF609B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B35E6A88-3FBB-EF72-70B9-764F2D935DD9}"/>
              </a:ext>
            </a:extLst>
          </p:cNvPr>
          <p:cNvPicPr>
            <a:picLocks noChangeAspect="1"/>
          </p:cNvPicPr>
          <p:nvPr/>
        </p:nvPicPr>
        <p:blipFill>
          <a:blip r:embed="rId2"/>
          <a:srcRect b="3320"/>
          <a:stretch/>
        </p:blipFill>
        <p:spPr>
          <a:xfrm>
            <a:off x="0" y="0"/>
            <a:ext cx="12192000" cy="6858000"/>
          </a:xfrm>
          <a:prstGeom prst="rect">
            <a:avLst/>
          </a:prstGeom>
        </p:spPr>
      </p:pic>
      <p:sp>
        <p:nvSpPr>
          <p:cNvPr id="15" name="TextBox 14">
            <a:extLst>
              <a:ext uri="{FF2B5EF4-FFF2-40B4-BE49-F238E27FC236}">
                <a16:creationId xmlns:a16="http://schemas.microsoft.com/office/drawing/2014/main" id="{D5A3B36D-3757-55FE-7C99-CB8446AAFC08}"/>
              </a:ext>
            </a:extLst>
          </p:cNvPr>
          <p:cNvSpPr txBox="1"/>
          <p:nvPr/>
        </p:nvSpPr>
        <p:spPr>
          <a:xfrm>
            <a:off x="3777342" y="114806"/>
            <a:ext cx="4637315" cy="1015663"/>
          </a:xfrm>
          <a:prstGeom prst="rect">
            <a:avLst/>
          </a:prstGeom>
          <a:noFill/>
        </p:spPr>
        <p:txBody>
          <a:bodyPr wrap="square" rtlCol="0">
            <a:spAutoFit/>
          </a:bodyPr>
          <a:lstStyle/>
          <a:p>
            <a:pPr algn="ctr"/>
            <a:r>
              <a:rPr lang="en-US" sz="6000">
                <a:ln w="28575">
                  <a:solidFill>
                    <a:schemeClr val="tx1"/>
                  </a:solidFill>
                </a:ln>
                <a:solidFill>
                  <a:schemeClr val="bg1">
                    <a:lumMod val="95000"/>
                  </a:schemeClr>
                </a:solidFill>
                <a:latin typeface="Impact" panose="020B0806030902050204" pitchFamily="34" charset="0"/>
              </a:rPr>
              <a:t>THANKS FOR</a:t>
            </a:r>
          </a:p>
        </p:txBody>
      </p:sp>
      <p:sp>
        <p:nvSpPr>
          <p:cNvPr id="16" name="TextBox 15">
            <a:extLst>
              <a:ext uri="{FF2B5EF4-FFF2-40B4-BE49-F238E27FC236}">
                <a16:creationId xmlns:a16="http://schemas.microsoft.com/office/drawing/2014/main" id="{F9E6F1F1-F292-DD06-39C0-39A9D06E4C73}"/>
              </a:ext>
            </a:extLst>
          </p:cNvPr>
          <p:cNvSpPr txBox="1"/>
          <p:nvPr/>
        </p:nvSpPr>
        <p:spPr>
          <a:xfrm>
            <a:off x="1732642" y="5727531"/>
            <a:ext cx="9031515" cy="1015663"/>
          </a:xfrm>
          <a:prstGeom prst="rect">
            <a:avLst/>
          </a:prstGeom>
          <a:noFill/>
        </p:spPr>
        <p:txBody>
          <a:bodyPr wrap="square" rtlCol="0">
            <a:spAutoFit/>
          </a:bodyPr>
          <a:lstStyle/>
          <a:p>
            <a:pPr algn="ctr"/>
            <a:r>
              <a:rPr lang="en-US" sz="6000">
                <a:ln w="28575">
                  <a:solidFill>
                    <a:schemeClr val="tx1"/>
                  </a:solidFill>
                </a:ln>
                <a:solidFill>
                  <a:schemeClr val="bg1">
                    <a:lumMod val="95000"/>
                  </a:schemeClr>
                </a:solidFill>
                <a:latin typeface="Impact" panose="020B0806030902050204" pitchFamily="34" charset="0"/>
              </a:rPr>
              <a:t>THANKS FOR LISTENING MF</a:t>
            </a:r>
          </a:p>
        </p:txBody>
      </p:sp>
    </p:spTree>
    <p:extLst>
      <p:ext uri="{BB962C8B-B14F-4D97-AF65-F5344CB8AC3E}">
        <p14:creationId xmlns:p14="http://schemas.microsoft.com/office/powerpoint/2010/main" val="1601922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8A0BF-9CC1-1023-B388-8C11BC4F9134}"/>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6CFEED9C-39D6-3533-DC14-A0CA3371784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Marker/>
                    </a14:imgEffect>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a:off x="-306923" y="-376511"/>
            <a:ext cx="12805846" cy="761102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81557FE5-2D45-DCA6-C6F9-443709F46C08}"/>
              </a:ext>
            </a:extLst>
          </p:cNvPr>
          <p:cNvCxnSpPr>
            <a:cxnSpLocks/>
            <a:stCxn id="13" idx="4"/>
            <a:endCxn id="14" idx="0"/>
          </p:cNvCxnSpPr>
          <p:nvPr/>
        </p:nvCxnSpPr>
        <p:spPr>
          <a:xfrm>
            <a:off x="539977" y="-11698878"/>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C07807D-4147-2C0A-CD1F-30B27E2B2AA6}"/>
              </a:ext>
            </a:extLst>
          </p:cNvPr>
          <p:cNvSpPr/>
          <p:nvPr/>
        </p:nvSpPr>
        <p:spPr>
          <a:xfrm>
            <a:off x="444727" y="-11889378"/>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7A6E9F7-9BCC-C6FE-00BB-7F9C4928F4B9}"/>
              </a:ext>
            </a:extLst>
          </p:cNvPr>
          <p:cNvSpPr/>
          <p:nvPr/>
        </p:nvSpPr>
        <p:spPr>
          <a:xfrm>
            <a:off x="444727" y="-1103368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39B6824-3454-7B1C-B17F-F59FA0CA78DB}"/>
              </a:ext>
            </a:extLst>
          </p:cNvPr>
          <p:cNvCxnSpPr>
            <a:cxnSpLocks/>
            <a:stCxn id="14" idx="4"/>
            <a:endCxn id="16" idx="0"/>
          </p:cNvCxnSpPr>
          <p:nvPr/>
        </p:nvCxnSpPr>
        <p:spPr>
          <a:xfrm>
            <a:off x="539977" y="-10843186"/>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9CDA5BB8-8FCE-03CC-D223-31801BF34379}"/>
              </a:ext>
            </a:extLst>
          </p:cNvPr>
          <p:cNvSpPr/>
          <p:nvPr/>
        </p:nvSpPr>
        <p:spPr>
          <a:xfrm>
            <a:off x="444727" y="-10534791"/>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7" name="Straight Connector 1036">
            <a:extLst>
              <a:ext uri="{FF2B5EF4-FFF2-40B4-BE49-F238E27FC236}">
                <a16:creationId xmlns:a16="http://schemas.microsoft.com/office/drawing/2014/main" id="{2B1D2F6C-487D-DE44-D966-033D9918F893}"/>
              </a:ext>
            </a:extLst>
          </p:cNvPr>
          <p:cNvCxnSpPr>
            <a:cxnSpLocks/>
            <a:stCxn id="16" idx="4"/>
            <a:endCxn id="1046" idx="0"/>
          </p:cNvCxnSpPr>
          <p:nvPr/>
        </p:nvCxnSpPr>
        <p:spPr>
          <a:xfrm>
            <a:off x="539977" y="-10344291"/>
            <a:ext cx="0" cy="31126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41" name="Straight Connector 1040">
            <a:extLst>
              <a:ext uri="{FF2B5EF4-FFF2-40B4-BE49-F238E27FC236}">
                <a16:creationId xmlns:a16="http://schemas.microsoft.com/office/drawing/2014/main" id="{DFBC4BBB-77DB-1B5E-EB60-58D476002945}"/>
              </a:ext>
            </a:extLst>
          </p:cNvPr>
          <p:cNvCxnSpPr>
            <a:cxnSpLocks/>
            <a:stCxn id="1068" idx="2"/>
            <a:endCxn id="1046" idx="6"/>
          </p:cNvCxnSpPr>
          <p:nvPr/>
        </p:nvCxnSpPr>
        <p:spPr>
          <a:xfrm flipH="1">
            <a:off x="601091" y="-9971914"/>
            <a:ext cx="5304409"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46" name="Oval 1045">
            <a:extLst>
              <a:ext uri="{FF2B5EF4-FFF2-40B4-BE49-F238E27FC236}">
                <a16:creationId xmlns:a16="http://schemas.microsoft.com/office/drawing/2014/main" id="{F4106AA8-74DC-2BAF-6416-D263F152459D}"/>
              </a:ext>
            </a:extLst>
          </p:cNvPr>
          <p:cNvSpPr/>
          <p:nvPr/>
        </p:nvSpPr>
        <p:spPr>
          <a:xfrm>
            <a:off x="478863" y="-10033028"/>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7" name="Straight Connector 1066">
            <a:extLst>
              <a:ext uri="{FF2B5EF4-FFF2-40B4-BE49-F238E27FC236}">
                <a16:creationId xmlns:a16="http://schemas.microsoft.com/office/drawing/2014/main" id="{BC63F8C5-C24B-DACC-4D14-B1744B7D09A3}"/>
              </a:ext>
            </a:extLst>
          </p:cNvPr>
          <p:cNvCxnSpPr>
            <a:cxnSpLocks/>
            <a:stCxn id="1068" idx="4"/>
            <a:endCxn id="1069" idx="0"/>
          </p:cNvCxnSpPr>
          <p:nvPr/>
        </p:nvCxnSpPr>
        <p:spPr>
          <a:xfrm>
            <a:off x="6000750" y="-9876664"/>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68" name="Oval 1067">
            <a:extLst>
              <a:ext uri="{FF2B5EF4-FFF2-40B4-BE49-F238E27FC236}">
                <a16:creationId xmlns:a16="http://schemas.microsoft.com/office/drawing/2014/main" id="{500601FC-22A0-27F8-4DD7-733C681136E0}"/>
              </a:ext>
            </a:extLst>
          </p:cNvPr>
          <p:cNvSpPr/>
          <p:nvPr/>
        </p:nvSpPr>
        <p:spPr>
          <a:xfrm>
            <a:off x="5905500" y="-10067164"/>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Oval 1068">
            <a:extLst>
              <a:ext uri="{FF2B5EF4-FFF2-40B4-BE49-F238E27FC236}">
                <a16:creationId xmlns:a16="http://schemas.microsoft.com/office/drawing/2014/main" id="{7F921CC7-6941-21C2-0DBD-A9D8657C31D5}"/>
              </a:ext>
            </a:extLst>
          </p:cNvPr>
          <p:cNvSpPr/>
          <p:nvPr/>
        </p:nvSpPr>
        <p:spPr>
          <a:xfrm>
            <a:off x="5905500" y="-9211472"/>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0" name="Straight Connector 1069">
            <a:extLst>
              <a:ext uri="{FF2B5EF4-FFF2-40B4-BE49-F238E27FC236}">
                <a16:creationId xmlns:a16="http://schemas.microsoft.com/office/drawing/2014/main" id="{6D94C98D-BBD0-70FD-EC5D-EFD5915B2227}"/>
              </a:ext>
            </a:extLst>
          </p:cNvPr>
          <p:cNvCxnSpPr>
            <a:cxnSpLocks/>
            <a:stCxn id="1069" idx="4"/>
            <a:endCxn id="1071" idx="0"/>
          </p:cNvCxnSpPr>
          <p:nvPr/>
        </p:nvCxnSpPr>
        <p:spPr>
          <a:xfrm>
            <a:off x="6000750" y="-9020972"/>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71" name="Oval 1070">
            <a:extLst>
              <a:ext uri="{FF2B5EF4-FFF2-40B4-BE49-F238E27FC236}">
                <a16:creationId xmlns:a16="http://schemas.microsoft.com/office/drawing/2014/main" id="{9FC498B2-0813-38D6-1DA2-D3A7A6565E12}"/>
              </a:ext>
            </a:extLst>
          </p:cNvPr>
          <p:cNvSpPr/>
          <p:nvPr/>
        </p:nvSpPr>
        <p:spPr>
          <a:xfrm>
            <a:off x="5905500" y="-8712577"/>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2" name="Straight Connector 1071">
            <a:extLst>
              <a:ext uri="{FF2B5EF4-FFF2-40B4-BE49-F238E27FC236}">
                <a16:creationId xmlns:a16="http://schemas.microsoft.com/office/drawing/2014/main" id="{C349B2F3-41F4-A4DC-2DE9-68C24B9F0D24}"/>
              </a:ext>
            </a:extLst>
          </p:cNvPr>
          <p:cNvCxnSpPr>
            <a:cxnSpLocks/>
            <a:stCxn id="1071" idx="4"/>
            <a:endCxn id="1078" idx="0"/>
          </p:cNvCxnSpPr>
          <p:nvPr/>
        </p:nvCxnSpPr>
        <p:spPr>
          <a:xfrm>
            <a:off x="6000750" y="-8522077"/>
            <a:ext cx="3225" cy="30760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78" name="Oval 1077">
            <a:extLst>
              <a:ext uri="{FF2B5EF4-FFF2-40B4-BE49-F238E27FC236}">
                <a16:creationId xmlns:a16="http://schemas.microsoft.com/office/drawing/2014/main" id="{62148EC0-F40E-6C42-64CB-1902EABB65D2}"/>
              </a:ext>
            </a:extLst>
          </p:cNvPr>
          <p:cNvSpPr/>
          <p:nvPr/>
        </p:nvSpPr>
        <p:spPr>
          <a:xfrm>
            <a:off x="5908725" y="-8214469"/>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9" name="Straight Connector 1078">
            <a:extLst>
              <a:ext uri="{FF2B5EF4-FFF2-40B4-BE49-F238E27FC236}">
                <a16:creationId xmlns:a16="http://schemas.microsoft.com/office/drawing/2014/main" id="{076853D1-900D-284A-901E-BFFF400F3742}"/>
              </a:ext>
            </a:extLst>
          </p:cNvPr>
          <p:cNvCxnSpPr>
            <a:cxnSpLocks/>
            <a:stCxn id="1078" idx="4"/>
            <a:endCxn id="1080" idx="0"/>
          </p:cNvCxnSpPr>
          <p:nvPr/>
        </p:nvCxnSpPr>
        <p:spPr>
          <a:xfrm flipH="1">
            <a:off x="6001573" y="-8023969"/>
            <a:ext cx="2402" cy="25682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80" name="Oval 1079">
            <a:extLst>
              <a:ext uri="{FF2B5EF4-FFF2-40B4-BE49-F238E27FC236}">
                <a16:creationId xmlns:a16="http://schemas.microsoft.com/office/drawing/2014/main" id="{87F70A77-5739-EC16-7250-A0F66A1AAFD6}"/>
              </a:ext>
            </a:extLst>
          </p:cNvPr>
          <p:cNvSpPr/>
          <p:nvPr/>
        </p:nvSpPr>
        <p:spPr>
          <a:xfrm>
            <a:off x="5940459" y="-7767146"/>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8" name="Straight Connector 1087">
            <a:extLst>
              <a:ext uri="{FF2B5EF4-FFF2-40B4-BE49-F238E27FC236}">
                <a16:creationId xmlns:a16="http://schemas.microsoft.com/office/drawing/2014/main" id="{0FA0DCCA-93EC-9228-D727-FC9D0C7033CA}"/>
              </a:ext>
            </a:extLst>
          </p:cNvPr>
          <p:cNvCxnSpPr>
            <a:cxnSpLocks/>
            <a:stCxn id="1080" idx="2"/>
            <a:endCxn id="1091" idx="6"/>
          </p:cNvCxnSpPr>
          <p:nvPr/>
        </p:nvCxnSpPr>
        <p:spPr>
          <a:xfrm flipH="1">
            <a:off x="502115" y="-7706032"/>
            <a:ext cx="5438344"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91" name="Oval 1090">
            <a:extLst>
              <a:ext uri="{FF2B5EF4-FFF2-40B4-BE49-F238E27FC236}">
                <a16:creationId xmlns:a16="http://schemas.microsoft.com/office/drawing/2014/main" id="{C11D7394-FEA8-F178-A25F-4A865FE50AF7}"/>
              </a:ext>
            </a:extLst>
          </p:cNvPr>
          <p:cNvSpPr/>
          <p:nvPr/>
        </p:nvSpPr>
        <p:spPr>
          <a:xfrm>
            <a:off x="379887" y="-7767146"/>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9" name="Straight Connector 1098">
            <a:extLst>
              <a:ext uri="{FF2B5EF4-FFF2-40B4-BE49-F238E27FC236}">
                <a16:creationId xmlns:a16="http://schemas.microsoft.com/office/drawing/2014/main" id="{53A22EDC-E1D1-5CB1-A77A-9984C68114AF}"/>
              </a:ext>
            </a:extLst>
          </p:cNvPr>
          <p:cNvCxnSpPr>
            <a:cxnSpLocks/>
            <a:stCxn id="1100" idx="4"/>
            <a:endCxn id="1101" idx="0"/>
          </p:cNvCxnSpPr>
          <p:nvPr/>
        </p:nvCxnSpPr>
        <p:spPr>
          <a:xfrm>
            <a:off x="441001" y="-5348202"/>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00" name="Oval 1099">
            <a:extLst>
              <a:ext uri="{FF2B5EF4-FFF2-40B4-BE49-F238E27FC236}">
                <a16:creationId xmlns:a16="http://schemas.microsoft.com/office/drawing/2014/main" id="{A152FC43-3FDA-84D1-C971-467BADA3AA35}"/>
              </a:ext>
            </a:extLst>
          </p:cNvPr>
          <p:cNvSpPr/>
          <p:nvPr/>
        </p:nvSpPr>
        <p:spPr>
          <a:xfrm>
            <a:off x="345751" y="-5538702"/>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Oval 1100">
            <a:extLst>
              <a:ext uri="{FF2B5EF4-FFF2-40B4-BE49-F238E27FC236}">
                <a16:creationId xmlns:a16="http://schemas.microsoft.com/office/drawing/2014/main" id="{867D6093-80A7-11FE-12C7-39B1C052FFC7}"/>
              </a:ext>
            </a:extLst>
          </p:cNvPr>
          <p:cNvSpPr/>
          <p:nvPr/>
        </p:nvSpPr>
        <p:spPr>
          <a:xfrm>
            <a:off x="345751" y="-4683010"/>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2" name="Straight Connector 1101">
            <a:extLst>
              <a:ext uri="{FF2B5EF4-FFF2-40B4-BE49-F238E27FC236}">
                <a16:creationId xmlns:a16="http://schemas.microsoft.com/office/drawing/2014/main" id="{E4BC146A-35FB-5DE6-F047-4A728E5D0723}"/>
              </a:ext>
            </a:extLst>
          </p:cNvPr>
          <p:cNvCxnSpPr>
            <a:cxnSpLocks/>
            <a:stCxn id="1101" idx="4"/>
            <a:endCxn id="1103" idx="0"/>
          </p:cNvCxnSpPr>
          <p:nvPr/>
        </p:nvCxnSpPr>
        <p:spPr>
          <a:xfrm>
            <a:off x="441001" y="-4492510"/>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03" name="Oval 1102">
            <a:extLst>
              <a:ext uri="{FF2B5EF4-FFF2-40B4-BE49-F238E27FC236}">
                <a16:creationId xmlns:a16="http://schemas.microsoft.com/office/drawing/2014/main" id="{E0C02719-A2CB-0712-5F6E-98AA5F31BAB8}"/>
              </a:ext>
            </a:extLst>
          </p:cNvPr>
          <p:cNvSpPr/>
          <p:nvPr/>
        </p:nvSpPr>
        <p:spPr>
          <a:xfrm>
            <a:off x="345751" y="-4184115"/>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4" name="TextBox 1103">
            <a:extLst>
              <a:ext uri="{FF2B5EF4-FFF2-40B4-BE49-F238E27FC236}">
                <a16:creationId xmlns:a16="http://schemas.microsoft.com/office/drawing/2014/main" id="{149B65C6-62DA-8E2C-6049-1BE8191F2B33}"/>
              </a:ext>
            </a:extLst>
          </p:cNvPr>
          <p:cNvSpPr txBox="1"/>
          <p:nvPr/>
        </p:nvSpPr>
        <p:spPr>
          <a:xfrm>
            <a:off x="600195" y="-5862323"/>
            <a:ext cx="5747042" cy="830997"/>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ác </a:t>
            </a:r>
            <a:r>
              <a:rPr lang="en-US"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văn hóa nổi bật </a:t>
            </a:r>
            <a:r>
              <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của nền văn hóa VN</a:t>
            </a:r>
            <a:endParaRPr lang="en-US"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105" name="TextBox 1104">
            <a:extLst>
              <a:ext uri="{FF2B5EF4-FFF2-40B4-BE49-F238E27FC236}">
                <a16:creationId xmlns:a16="http://schemas.microsoft.com/office/drawing/2014/main" id="{4E418CF3-20E5-3EFC-33AD-6CBC4E864ABF}"/>
              </a:ext>
            </a:extLst>
          </p:cNvPr>
          <p:cNvSpPr txBox="1"/>
          <p:nvPr/>
        </p:nvSpPr>
        <p:spPr>
          <a:xfrm>
            <a:off x="600194" y="-4818593"/>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Khánh An – 4005867 - 67PM1</a:t>
            </a:r>
          </a:p>
        </p:txBody>
      </p:sp>
      <p:cxnSp>
        <p:nvCxnSpPr>
          <p:cNvPr id="1106" name="Straight Connector 1105">
            <a:extLst>
              <a:ext uri="{FF2B5EF4-FFF2-40B4-BE49-F238E27FC236}">
                <a16:creationId xmlns:a16="http://schemas.microsoft.com/office/drawing/2014/main" id="{E81920F1-0A5F-BACE-3DC7-076AF5236EA3}"/>
              </a:ext>
            </a:extLst>
          </p:cNvPr>
          <p:cNvCxnSpPr>
            <a:cxnSpLocks/>
            <a:stCxn id="1091" idx="4"/>
            <a:endCxn id="1100" idx="0"/>
          </p:cNvCxnSpPr>
          <p:nvPr/>
        </p:nvCxnSpPr>
        <p:spPr>
          <a:xfrm>
            <a:off x="441001" y="-7644918"/>
            <a:ext cx="0" cy="210621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12" name="TextBox 1111">
            <a:extLst>
              <a:ext uri="{FF2B5EF4-FFF2-40B4-BE49-F238E27FC236}">
                <a16:creationId xmlns:a16="http://schemas.microsoft.com/office/drawing/2014/main" id="{976CBDFC-121E-9363-210C-A1BCB7669CBF}"/>
              </a:ext>
            </a:extLst>
          </p:cNvPr>
          <p:cNvSpPr txBox="1"/>
          <p:nvPr/>
        </p:nvSpPr>
        <p:spPr>
          <a:xfrm>
            <a:off x="600193" y="-4319698"/>
            <a:ext cx="6372105"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Công Gia Bảo – 0001667 - 67PM2</a:t>
            </a:r>
          </a:p>
        </p:txBody>
      </p:sp>
      <p:cxnSp>
        <p:nvCxnSpPr>
          <p:cNvPr id="1113" name="Straight Connector 1112">
            <a:extLst>
              <a:ext uri="{FF2B5EF4-FFF2-40B4-BE49-F238E27FC236}">
                <a16:creationId xmlns:a16="http://schemas.microsoft.com/office/drawing/2014/main" id="{F38A6D7C-3A21-C70C-F534-D47EECC33A7D}"/>
              </a:ext>
            </a:extLst>
          </p:cNvPr>
          <p:cNvCxnSpPr>
            <a:cxnSpLocks/>
            <a:stCxn id="1117" idx="2"/>
            <a:endCxn id="1114" idx="6"/>
          </p:cNvCxnSpPr>
          <p:nvPr/>
        </p:nvCxnSpPr>
        <p:spPr>
          <a:xfrm flipH="1">
            <a:off x="502007" y="-3044741"/>
            <a:ext cx="5365631"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14" name="Oval 1113">
            <a:extLst>
              <a:ext uri="{FF2B5EF4-FFF2-40B4-BE49-F238E27FC236}">
                <a16:creationId xmlns:a16="http://schemas.microsoft.com/office/drawing/2014/main" id="{FC4B027B-01A6-3390-8688-E916BB75655A}"/>
              </a:ext>
            </a:extLst>
          </p:cNvPr>
          <p:cNvSpPr/>
          <p:nvPr/>
        </p:nvSpPr>
        <p:spPr>
          <a:xfrm>
            <a:off x="379779" y="-3105855"/>
            <a:ext cx="122228" cy="12222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TextBox 1114">
            <a:extLst>
              <a:ext uri="{FF2B5EF4-FFF2-40B4-BE49-F238E27FC236}">
                <a16:creationId xmlns:a16="http://schemas.microsoft.com/office/drawing/2014/main" id="{61825079-2CE6-6D35-8ED5-3F96D7A66740}"/>
              </a:ext>
            </a:extLst>
          </p:cNvPr>
          <p:cNvSpPr txBox="1"/>
          <p:nvPr/>
        </p:nvSpPr>
        <p:spPr>
          <a:xfrm>
            <a:off x="6129002" y="-3429987"/>
            <a:ext cx="6577347" cy="830997"/>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Tác động </a:t>
            </a: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truyền thống văn hóa Việt Nam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đến </a:t>
            </a: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hình thành phát triển tư tưởng HCM</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1116" name="Straight Connector 1115">
            <a:extLst>
              <a:ext uri="{FF2B5EF4-FFF2-40B4-BE49-F238E27FC236}">
                <a16:creationId xmlns:a16="http://schemas.microsoft.com/office/drawing/2014/main" id="{F4550205-15C2-F69F-9AF5-0791997F0DA1}"/>
              </a:ext>
            </a:extLst>
          </p:cNvPr>
          <p:cNvCxnSpPr>
            <a:cxnSpLocks/>
            <a:stCxn id="1117" idx="4"/>
            <a:endCxn id="1118" idx="0"/>
          </p:cNvCxnSpPr>
          <p:nvPr/>
        </p:nvCxnSpPr>
        <p:spPr>
          <a:xfrm>
            <a:off x="5962888" y="-2949491"/>
            <a:ext cx="0" cy="66519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17" name="Oval 1116">
            <a:extLst>
              <a:ext uri="{FF2B5EF4-FFF2-40B4-BE49-F238E27FC236}">
                <a16:creationId xmlns:a16="http://schemas.microsoft.com/office/drawing/2014/main" id="{046521AC-B619-A9DC-7CB5-2AFDA2360377}"/>
              </a:ext>
            </a:extLst>
          </p:cNvPr>
          <p:cNvSpPr/>
          <p:nvPr/>
        </p:nvSpPr>
        <p:spPr>
          <a:xfrm>
            <a:off x="5867638" y="-3139991"/>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Oval 1117">
            <a:extLst>
              <a:ext uri="{FF2B5EF4-FFF2-40B4-BE49-F238E27FC236}">
                <a16:creationId xmlns:a16="http://schemas.microsoft.com/office/drawing/2014/main" id="{CD7E6C0B-24B3-84B5-88CA-3113E7EEAF4A}"/>
              </a:ext>
            </a:extLst>
          </p:cNvPr>
          <p:cNvSpPr/>
          <p:nvPr/>
        </p:nvSpPr>
        <p:spPr>
          <a:xfrm>
            <a:off x="5867638" y="-2284299"/>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9" name="Straight Connector 1118">
            <a:extLst>
              <a:ext uri="{FF2B5EF4-FFF2-40B4-BE49-F238E27FC236}">
                <a16:creationId xmlns:a16="http://schemas.microsoft.com/office/drawing/2014/main" id="{8268F8F9-D67C-7CF2-6D6D-EAD38B8A662F}"/>
              </a:ext>
            </a:extLst>
          </p:cNvPr>
          <p:cNvCxnSpPr>
            <a:cxnSpLocks/>
            <a:stCxn id="1118" idx="4"/>
            <a:endCxn id="1120" idx="0"/>
          </p:cNvCxnSpPr>
          <p:nvPr/>
        </p:nvCxnSpPr>
        <p:spPr>
          <a:xfrm>
            <a:off x="5962888" y="-2093799"/>
            <a:ext cx="0" cy="308395"/>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20" name="Oval 1119">
            <a:extLst>
              <a:ext uri="{FF2B5EF4-FFF2-40B4-BE49-F238E27FC236}">
                <a16:creationId xmlns:a16="http://schemas.microsoft.com/office/drawing/2014/main" id="{DA54642B-9F71-DD62-A244-6B41C51877CB}"/>
              </a:ext>
            </a:extLst>
          </p:cNvPr>
          <p:cNvSpPr/>
          <p:nvPr/>
        </p:nvSpPr>
        <p:spPr>
          <a:xfrm>
            <a:off x="5867638" y="-1785404"/>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1" name="Straight Connector 1120">
            <a:extLst>
              <a:ext uri="{FF2B5EF4-FFF2-40B4-BE49-F238E27FC236}">
                <a16:creationId xmlns:a16="http://schemas.microsoft.com/office/drawing/2014/main" id="{8CBC3BEC-8EAA-2F49-6779-D6659DAB2D35}"/>
              </a:ext>
            </a:extLst>
          </p:cNvPr>
          <p:cNvCxnSpPr>
            <a:cxnSpLocks/>
            <a:stCxn id="1120" idx="4"/>
            <a:endCxn id="1124" idx="0"/>
          </p:cNvCxnSpPr>
          <p:nvPr/>
        </p:nvCxnSpPr>
        <p:spPr>
          <a:xfrm>
            <a:off x="5962888" y="-1594904"/>
            <a:ext cx="3225" cy="250883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22" name="TextBox 1121">
            <a:extLst>
              <a:ext uri="{FF2B5EF4-FFF2-40B4-BE49-F238E27FC236}">
                <a16:creationId xmlns:a16="http://schemas.microsoft.com/office/drawing/2014/main" id="{0A23E77D-DFBD-D78B-BB0D-81DE29C92058}"/>
              </a:ext>
            </a:extLst>
          </p:cNvPr>
          <p:cNvSpPr txBox="1"/>
          <p:nvPr/>
        </p:nvSpPr>
        <p:spPr>
          <a:xfrm>
            <a:off x="6129002" y="-2418382"/>
            <a:ext cx="6025136"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Nguyễn Phi Hùng – 0195867 - 67PM2</a:t>
            </a:r>
          </a:p>
        </p:txBody>
      </p:sp>
      <p:sp>
        <p:nvSpPr>
          <p:cNvPr id="1123" name="TextBox 1122">
            <a:extLst>
              <a:ext uri="{FF2B5EF4-FFF2-40B4-BE49-F238E27FC236}">
                <a16:creationId xmlns:a16="http://schemas.microsoft.com/office/drawing/2014/main" id="{4E6C1213-B40A-BFBF-749B-36E00496FD5A}"/>
              </a:ext>
            </a:extLst>
          </p:cNvPr>
          <p:cNvSpPr txBox="1"/>
          <p:nvPr/>
        </p:nvSpPr>
        <p:spPr>
          <a:xfrm>
            <a:off x="6129002" y="-1926938"/>
            <a:ext cx="5747042" cy="461665"/>
          </a:xfrm>
          <a:prstGeom prst="rect">
            <a:avLst/>
          </a:prstGeom>
          <a:noFill/>
        </p:spPr>
        <p:txBody>
          <a:bodyPr wrap="square">
            <a:spAutoFit/>
          </a:bodyPr>
          <a:lstStyle/>
          <a:p>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Trần Đình Chiểu – 0003067 - 67PM1</a:t>
            </a:r>
          </a:p>
        </p:txBody>
      </p:sp>
      <p:sp>
        <p:nvSpPr>
          <p:cNvPr id="1124" name="Oval 1123">
            <a:extLst>
              <a:ext uri="{FF2B5EF4-FFF2-40B4-BE49-F238E27FC236}">
                <a16:creationId xmlns:a16="http://schemas.microsoft.com/office/drawing/2014/main" id="{7E9E4039-AB37-C0C1-9B69-EAF1436CFC77}"/>
              </a:ext>
            </a:extLst>
          </p:cNvPr>
          <p:cNvSpPr/>
          <p:nvPr/>
        </p:nvSpPr>
        <p:spPr>
          <a:xfrm>
            <a:off x="5870863" y="913926"/>
            <a:ext cx="190500" cy="1905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7" name="Straight Connector 1126">
            <a:extLst>
              <a:ext uri="{FF2B5EF4-FFF2-40B4-BE49-F238E27FC236}">
                <a16:creationId xmlns:a16="http://schemas.microsoft.com/office/drawing/2014/main" id="{BC95B353-C64A-35F7-1309-92AD8E2BA89D}"/>
              </a:ext>
            </a:extLst>
          </p:cNvPr>
          <p:cNvCxnSpPr>
            <a:cxnSpLocks/>
            <a:stCxn id="1103" idx="4"/>
            <a:endCxn id="1114" idx="0"/>
          </p:cNvCxnSpPr>
          <p:nvPr/>
        </p:nvCxnSpPr>
        <p:spPr>
          <a:xfrm flipH="1">
            <a:off x="440893" y="-3993615"/>
            <a:ext cx="108" cy="887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3F34E26-2825-A1B7-3B30-5AC97714582C}"/>
              </a:ext>
            </a:extLst>
          </p:cNvPr>
          <p:cNvSpPr txBox="1"/>
          <p:nvPr/>
        </p:nvSpPr>
        <p:spPr>
          <a:xfrm>
            <a:off x="2402286" y="1183208"/>
            <a:ext cx="7121203" cy="461665"/>
          </a:xfrm>
          <a:prstGeom prst="rect">
            <a:avLst/>
          </a:prstGeom>
          <a:noFill/>
        </p:spPr>
        <p:txBody>
          <a:bodyPr wrap="square">
            <a:spAutoFit/>
          </a:bodyPr>
          <a:lstStyle/>
          <a:p>
            <a:pPr algn="ct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Tóm tắt tổng hợp nội dung </a:t>
            </a: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và </a:t>
            </a:r>
            <a:r>
              <a:rPr lang="vi-VN" sz="24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Powerpoint</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22" name="Picture 21">
            <a:extLst>
              <a:ext uri="{FF2B5EF4-FFF2-40B4-BE49-F238E27FC236}">
                <a16:creationId xmlns:a16="http://schemas.microsoft.com/office/drawing/2014/main" id="{6BD0DB7B-8DB0-6D43-FDD0-82FF7D726F3C}"/>
              </a:ext>
            </a:extLst>
          </p:cNvPr>
          <p:cNvPicPr>
            <a:picLocks noChangeAspect="1"/>
          </p:cNvPicPr>
          <p:nvPr/>
        </p:nvPicPr>
        <p:blipFill>
          <a:blip r:embed="rId5">
            <a:lum bright="70000" contrast="-70000"/>
          </a:blip>
          <a:stretch>
            <a:fillRect/>
          </a:stretch>
        </p:blipFill>
        <p:spPr>
          <a:xfrm>
            <a:off x="3675485" y="2023567"/>
            <a:ext cx="4574806" cy="4834433"/>
          </a:xfrm>
          <a:prstGeom prst="rect">
            <a:avLst/>
          </a:prstGeom>
        </p:spPr>
      </p:pic>
      <p:sp>
        <p:nvSpPr>
          <p:cNvPr id="23" name="TextBox 22">
            <a:extLst>
              <a:ext uri="{FF2B5EF4-FFF2-40B4-BE49-F238E27FC236}">
                <a16:creationId xmlns:a16="http://schemas.microsoft.com/office/drawing/2014/main" id="{FF806BAD-B993-4E9C-C757-DD49D86E0306}"/>
              </a:ext>
            </a:extLst>
          </p:cNvPr>
          <p:cNvSpPr txBox="1"/>
          <p:nvPr/>
        </p:nvSpPr>
        <p:spPr>
          <a:xfrm>
            <a:off x="2990907" y="1769202"/>
            <a:ext cx="5943960" cy="461665"/>
          </a:xfrm>
          <a:prstGeom prst="rect">
            <a:avLst/>
          </a:prstGeom>
          <a:noFill/>
        </p:spPr>
        <p:txBody>
          <a:bodyPr wrap="square">
            <a:spAutoFit/>
          </a:bodyPr>
          <a:lstStyle/>
          <a:p>
            <a:pPr algn="ctr"/>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Đỗ Trần Hiếu Anh – 4006067 - 67PM1</a:t>
            </a:r>
          </a:p>
        </p:txBody>
      </p:sp>
    </p:spTree>
    <p:extLst>
      <p:ext uri="{BB962C8B-B14F-4D97-AF65-F5344CB8AC3E}">
        <p14:creationId xmlns:p14="http://schemas.microsoft.com/office/powerpoint/2010/main" val="2108659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25CAB-3F79-3F64-B073-663AEF784AE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0094A57-4D3A-18A6-C9ED-A30846732FF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Effect>
                      <a14:brightnessContrast bright="-28000"/>
                    </a14:imgEffect>
                  </a14:imgLayer>
                </a14:imgProps>
              </a:ext>
              <a:ext uri="{28A0092B-C50C-407E-A947-70E740481C1C}">
                <a14:useLocalDpi xmlns:a14="http://schemas.microsoft.com/office/drawing/2010/main" val="0"/>
              </a:ext>
            </a:extLst>
          </a:blip>
          <a:srcRect l="33139" t="36172" r="33146" b="54037"/>
          <a:stretch>
            <a:fillRect/>
          </a:stretch>
        </p:blipFill>
        <p:spPr bwMode="auto">
          <a:xfrm>
            <a:off x="4038312" y="2425700"/>
            <a:ext cx="4108466" cy="709113"/>
          </a:xfrm>
          <a:custGeom>
            <a:avLst/>
            <a:gdLst>
              <a:gd name="connsiteX0" fmla="*/ 0 w 4108466"/>
              <a:gd name="connsiteY0" fmla="*/ 0 h 709113"/>
              <a:gd name="connsiteX1" fmla="*/ 4108466 w 4108466"/>
              <a:gd name="connsiteY1" fmla="*/ 0 h 709113"/>
              <a:gd name="connsiteX2" fmla="*/ 4108466 w 4108466"/>
              <a:gd name="connsiteY2" fmla="*/ 709113 h 709113"/>
              <a:gd name="connsiteX3" fmla="*/ 0 w 4108466"/>
              <a:gd name="connsiteY3" fmla="*/ 709113 h 709113"/>
            </a:gdLst>
            <a:ahLst/>
            <a:cxnLst>
              <a:cxn ang="0">
                <a:pos x="connsiteX0" y="connsiteY0"/>
              </a:cxn>
              <a:cxn ang="0">
                <a:pos x="connsiteX1" y="connsiteY1"/>
              </a:cxn>
              <a:cxn ang="0">
                <a:pos x="connsiteX2" y="connsiteY2"/>
              </a:cxn>
              <a:cxn ang="0">
                <a:pos x="connsiteX3" y="connsiteY3"/>
              </a:cxn>
            </a:cxnLst>
            <a:rect l="l" t="t" r="r" b="b"/>
            <a:pathLst>
              <a:path w="4108466" h="709113">
                <a:moveTo>
                  <a:pt x="0" y="0"/>
                </a:moveTo>
                <a:lnTo>
                  <a:pt x="4108466" y="0"/>
                </a:lnTo>
                <a:lnTo>
                  <a:pt x="4108466" y="709113"/>
                </a:lnTo>
                <a:lnTo>
                  <a:pt x="0" y="709113"/>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FCF9A2A-08C7-238B-8CF0-98F81C758F5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a:off x="0" y="-194095"/>
            <a:ext cx="12185954" cy="72425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C80FF8-0E7B-9FBF-8EDB-43021A59ED42}"/>
              </a:ext>
            </a:extLst>
          </p:cNvPr>
          <p:cNvSpPr txBox="1"/>
          <p:nvPr/>
        </p:nvSpPr>
        <p:spPr>
          <a:xfrm>
            <a:off x="4083826" y="-976570"/>
            <a:ext cx="2012174" cy="584775"/>
          </a:xfrm>
          <a:prstGeom prst="rect">
            <a:avLst/>
          </a:prstGeom>
          <a:noFill/>
        </p:spPr>
        <p:txBody>
          <a:bodyPr wrap="square">
            <a:spAutoFit/>
          </a:bodyPr>
          <a:lstStyle/>
          <a:p>
            <a:pPr algn="ctr"/>
            <a:r>
              <a:rPr lang="vi-VN"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Nhóm 2</a:t>
            </a:r>
            <a:endParaRPr lang="en-US"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3" name="TextBox 2">
            <a:extLst>
              <a:ext uri="{FF2B5EF4-FFF2-40B4-BE49-F238E27FC236}">
                <a16:creationId xmlns:a16="http://schemas.microsoft.com/office/drawing/2014/main" id="{436CD2F1-9047-346F-C442-15421F144F04}"/>
              </a:ext>
            </a:extLst>
          </p:cNvPr>
          <p:cNvSpPr txBox="1"/>
          <p:nvPr/>
        </p:nvSpPr>
        <p:spPr>
          <a:xfrm>
            <a:off x="5952993" y="-976570"/>
            <a:ext cx="2873734" cy="584775"/>
          </a:xfrm>
          <a:prstGeom prst="rect">
            <a:avLst/>
          </a:prstGeom>
          <a:noFill/>
        </p:spPr>
        <p:txBody>
          <a:bodyPr wrap="square">
            <a:spAutoFit/>
          </a:bodyPr>
          <a:lstStyle/>
          <a:p>
            <a:r>
              <a:rPr lang="vi-VN" sz="32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 </a:t>
            </a:r>
            <a:r>
              <a:rPr lang="vi-VN"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Thành viên</a:t>
            </a:r>
            <a:endParaRPr lang="en-US" sz="32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D5A50471-E2FE-D546-5FFD-EACE360ECEF6}"/>
              </a:ext>
            </a:extLst>
          </p:cNvPr>
          <p:cNvSpPr txBox="1"/>
          <p:nvPr/>
        </p:nvSpPr>
        <p:spPr>
          <a:xfrm>
            <a:off x="2476508" y="2888593"/>
            <a:ext cx="6952970" cy="1077218"/>
          </a:xfrm>
          <a:prstGeom prst="rect">
            <a:avLst/>
          </a:prstGeom>
          <a:noFill/>
        </p:spPr>
        <p:txBody>
          <a:bodyPr wrap="square">
            <a:spAutoFit/>
          </a:bodyPr>
          <a:lstStyle/>
          <a:p>
            <a:pPr algn="ctr"/>
            <a:r>
              <a:rPr lang="vi-VN"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Phần 1: Bối cảnh lịch sử</a:t>
            </a:r>
          </a:p>
          <a:p>
            <a:pPr algn="ctr"/>
            <a:r>
              <a:rPr lang="vi-VN"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641049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105E3-369A-D758-E349-62DCCCB399A7}"/>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26BA2CC6-4B3F-1F20-005F-70846CE9B93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a:off x="0" y="-194095"/>
            <a:ext cx="12185954" cy="72425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0122F8-240A-1B12-F5F5-A3A73A3983E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a14:imgEffect>
                    <a14:imgEffect>
                      <a14:brightnessContrast bright="-28000"/>
                    </a14:imgEffect>
                  </a14:imgLayer>
                </a14:imgProps>
              </a:ext>
              <a:ext uri="{28A0092B-C50C-407E-A947-70E740481C1C}">
                <a14:useLocalDpi xmlns:a14="http://schemas.microsoft.com/office/drawing/2010/main" val="0"/>
              </a:ext>
            </a:extLst>
          </a:blip>
          <a:srcRect l="76392" t="41418" r="22621" b="41418"/>
          <a:stretch/>
        </p:blipFill>
        <p:spPr bwMode="auto">
          <a:xfrm>
            <a:off x="9309100" y="2805655"/>
            <a:ext cx="120378" cy="1243093"/>
          </a:xfrm>
          <a:custGeom>
            <a:avLst/>
            <a:gdLst>
              <a:gd name="connsiteX0" fmla="*/ 0 w 6743948"/>
              <a:gd name="connsiteY0" fmla="*/ 0 h 1243093"/>
              <a:gd name="connsiteX1" fmla="*/ 6743948 w 6743948"/>
              <a:gd name="connsiteY1" fmla="*/ 0 h 1243093"/>
              <a:gd name="connsiteX2" fmla="*/ 6743948 w 6743948"/>
              <a:gd name="connsiteY2" fmla="*/ 1243093 h 1243093"/>
              <a:gd name="connsiteX3" fmla="*/ 0 w 6743948"/>
              <a:gd name="connsiteY3" fmla="*/ 1243093 h 1243093"/>
            </a:gdLst>
            <a:ahLst/>
            <a:cxnLst>
              <a:cxn ang="0">
                <a:pos x="connsiteX0" y="connsiteY0"/>
              </a:cxn>
              <a:cxn ang="0">
                <a:pos x="connsiteX1" y="connsiteY1"/>
              </a:cxn>
              <a:cxn ang="0">
                <a:pos x="connsiteX2" y="connsiteY2"/>
              </a:cxn>
              <a:cxn ang="0">
                <a:pos x="connsiteX3" y="connsiteY3"/>
              </a:cxn>
            </a:cxnLst>
            <a:rect l="l" t="t" r="r" b="b"/>
            <a:pathLst>
              <a:path w="6743948" h="1243093">
                <a:moveTo>
                  <a:pt x="0" y="0"/>
                </a:moveTo>
                <a:lnTo>
                  <a:pt x="6743948" y="0"/>
                </a:lnTo>
                <a:lnTo>
                  <a:pt x="6743948" y="1243093"/>
                </a:lnTo>
                <a:lnTo>
                  <a:pt x="0" y="1243093"/>
                </a:ln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590A26-C7FF-8148-346F-C771E3AB2D7F}"/>
              </a:ext>
            </a:extLst>
          </p:cNvPr>
          <p:cNvSpPr txBox="1"/>
          <p:nvPr/>
        </p:nvSpPr>
        <p:spPr>
          <a:xfrm>
            <a:off x="4038888" y="2487868"/>
            <a:ext cx="4108178" cy="584775"/>
          </a:xfrm>
          <a:prstGeom prst="rect">
            <a:avLst/>
          </a:prstGeom>
          <a:noFill/>
        </p:spPr>
        <p:txBody>
          <a:bodyPr wrap="square">
            <a:spAutoFit/>
          </a:bodyPr>
          <a:lstStyle/>
          <a:p>
            <a:pPr algn="ctr"/>
            <a:r>
              <a:rPr lang="vi-VN"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Các sự kiện lịch sử</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9" name="Picture 8">
            <a:extLst>
              <a:ext uri="{FF2B5EF4-FFF2-40B4-BE49-F238E27FC236}">
                <a16:creationId xmlns:a16="http://schemas.microsoft.com/office/drawing/2014/main" id="{484A5BC4-C3B6-C383-F9FC-B92E2C7CDC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Effect>
                      <a14:brightnessContrast bright="-28000"/>
                    </a14:imgEffect>
                  </a14:imgLayer>
                </a14:imgProps>
              </a:ext>
              <a:ext uri="{28A0092B-C50C-407E-A947-70E740481C1C}">
                <a14:useLocalDpi xmlns:a14="http://schemas.microsoft.com/office/drawing/2010/main" val="0"/>
              </a:ext>
            </a:extLst>
          </a:blip>
          <a:srcRect l="33139" t="36172" r="33146" b="54037"/>
          <a:stretch>
            <a:fillRect/>
          </a:stretch>
        </p:blipFill>
        <p:spPr bwMode="auto">
          <a:xfrm>
            <a:off x="4038312" y="2425700"/>
            <a:ext cx="4108466" cy="709113"/>
          </a:xfrm>
          <a:custGeom>
            <a:avLst/>
            <a:gdLst>
              <a:gd name="connsiteX0" fmla="*/ 0 w 4108466"/>
              <a:gd name="connsiteY0" fmla="*/ 0 h 709113"/>
              <a:gd name="connsiteX1" fmla="*/ 4108466 w 4108466"/>
              <a:gd name="connsiteY1" fmla="*/ 0 h 709113"/>
              <a:gd name="connsiteX2" fmla="*/ 4108466 w 4108466"/>
              <a:gd name="connsiteY2" fmla="*/ 709113 h 709113"/>
              <a:gd name="connsiteX3" fmla="*/ 0 w 4108466"/>
              <a:gd name="connsiteY3" fmla="*/ 709113 h 709113"/>
            </a:gdLst>
            <a:ahLst/>
            <a:cxnLst>
              <a:cxn ang="0">
                <a:pos x="connsiteX0" y="connsiteY0"/>
              </a:cxn>
              <a:cxn ang="0">
                <a:pos x="connsiteX1" y="connsiteY1"/>
              </a:cxn>
              <a:cxn ang="0">
                <a:pos x="connsiteX2" y="connsiteY2"/>
              </a:cxn>
              <a:cxn ang="0">
                <a:pos x="connsiteX3" y="connsiteY3"/>
              </a:cxn>
            </a:cxnLst>
            <a:rect l="l" t="t" r="r" b="b"/>
            <a:pathLst>
              <a:path w="4108466" h="709113">
                <a:moveTo>
                  <a:pt x="0" y="0"/>
                </a:moveTo>
                <a:lnTo>
                  <a:pt x="4108466" y="0"/>
                </a:lnTo>
                <a:lnTo>
                  <a:pt x="4108466" y="709113"/>
                </a:lnTo>
                <a:lnTo>
                  <a:pt x="0" y="709113"/>
                </a:lnTo>
                <a:close/>
              </a:path>
            </a:pathLst>
          </a:cu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9470F9A-C0A8-5061-6453-9F6E1B4F3FD4}"/>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21960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FAA04-2EF3-60F2-4124-C992FB4A689A}"/>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A2717C4-7786-CA89-5164-B8FFB962888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a:off x="0" y="-194095"/>
            <a:ext cx="12185954" cy="72425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BA21A-84D0-94DF-5183-A3EE61EAE7E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Marker/>
                    </a14:imgEffect>
                    <a14:imgEffect>
                      <a14:brightnessContrast bright="-28000"/>
                    </a14:imgEffect>
                  </a14:imgLayer>
                </a14:imgProps>
              </a:ext>
              <a:ext uri="{28A0092B-C50C-407E-A947-70E740481C1C}">
                <a14:useLocalDpi xmlns:a14="http://schemas.microsoft.com/office/drawing/2010/main" val="0"/>
              </a:ext>
            </a:extLst>
          </a:blip>
          <a:srcRect l="76392" t="41418" r="22621" b="41418"/>
          <a:stretch/>
        </p:blipFill>
        <p:spPr bwMode="auto">
          <a:xfrm>
            <a:off x="9309100" y="2805655"/>
            <a:ext cx="120378" cy="1243093"/>
          </a:xfrm>
          <a:custGeom>
            <a:avLst/>
            <a:gdLst>
              <a:gd name="connsiteX0" fmla="*/ 0 w 6743948"/>
              <a:gd name="connsiteY0" fmla="*/ 0 h 1243093"/>
              <a:gd name="connsiteX1" fmla="*/ 6743948 w 6743948"/>
              <a:gd name="connsiteY1" fmla="*/ 0 h 1243093"/>
              <a:gd name="connsiteX2" fmla="*/ 6743948 w 6743948"/>
              <a:gd name="connsiteY2" fmla="*/ 1243093 h 1243093"/>
              <a:gd name="connsiteX3" fmla="*/ 0 w 6743948"/>
              <a:gd name="connsiteY3" fmla="*/ 1243093 h 1243093"/>
            </a:gdLst>
            <a:ahLst/>
            <a:cxnLst>
              <a:cxn ang="0">
                <a:pos x="connsiteX0" y="connsiteY0"/>
              </a:cxn>
              <a:cxn ang="0">
                <a:pos x="connsiteX1" y="connsiteY1"/>
              </a:cxn>
              <a:cxn ang="0">
                <a:pos x="connsiteX2" y="connsiteY2"/>
              </a:cxn>
              <a:cxn ang="0">
                <a:pos x="connsiteX3" y="connsiteY3"/>
              </a:cxn>
            </a:cxnLst>
            <a:rect l="l" t="t" r="r" b="b"/>
            <a:pathLst>
              <a:path w="6743948" h="1243093">
                <a:moveTo>
                  <a:pt x="0" y="0"/>
                </a:moveTo>
                <a:lnTo>
                  <a:pt x="6743948" y="0"/>
                </a:lnTo>
                <a:lnTo>
                  <a:pt x="6743948" y="1243093"/>
                </a:lnTo>
                <a:lnTo>
                  <a:pt x="0" y="1243093"/>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916D57F-BD17-6376-5125-832B06E934D2}"/>
              </a:ext>
            </a:extLst>
          </p:cNvPr>
          <p:cNvSpPr txBox="1"/>
          <p:nvPr/>
        </p:nvSpPr>
        <p:spPr>
          <a:xfrm>
            <a:off x="4038888" y="3134813"/>
            <a:ext cx="4108178" cy="584775"/>
          </a:xfrm>
          <a:prstGeom prst="rect">
            <a:avLst/>
          </a:prstGeom>
          <a:noFill/>
        </p:spPr>
        <p:txBody>
          <a:bodyPr wrap="square">
            <a:spAutoFit/>
          </a:bodyPr>
          <a:lstStyle/>
          <a:p>
            <a:pPr algn="ctr"/>
            <a:r>
              <a:rPr lang="vi-VN"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Các sự kiện lịch sử</a:t>
            </a:r>
            <a:endParaRPr lang="en-US" sz="3200" b="1">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pic>
        <p:nvPicPr>
          <p:cNvPr id="7" name="Picture 6">
            <a:extLst>
              <a:ext uri="{FF2B5EF4-FFF2-40B4-BE49-F238E27FC236}">
                <a16:creationId xmlns:a16="http://schemas.microsoft.com/office/drawing/2014/main" id="{1DBE3E7D-70C4-79F1-4289-E0CCD135A3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Effect>
                      <a14:brightnessContrast bright="-28000"/>
                    </a14:imgEffect>
                  </a14:imgLayer>
                </a14:imgProps>
              </a:ext>
              <a:ext uri="{28A0092B-C50C-407E-A947-70E740481C1C}">
                <a14:useLocalDpi xmlns:a14="http://schemas.microsoft.com/office/drawing/2010/main" val="0"/>
              </a:ext>
            </a:extLst>
          </a:blip>
          <a:srcRect l="33139" t="36172" r="33146" b="54037"/>
          <a:stretch>
            <a:fillRect/>
          </a:stretch>
        </p:blipFill>
        <p:spPr bwMode="auto">
          <a:xfrm>
            <a:off x="4038312" y="2425700"/>
            <a:ext cx="4108466" cy="709113"/>
          </a:xfrm>
          <a:custGeom>
            <a:avLst/>
            <a:gdLst>
              <a:gd name="connsiteX0" fmla="*/ 0 w 4108466"/>
              <a:gd name="connsiteY0" fmla="*/ 0 h 709113"/>
              <a:gd name="connsiteX1" fmla="*/ 4108466 w 4108466"/>
              <a:gd name="connsiteY1" fmla="*/ 0 h 709113"/>
              <a:gd name="connsiteX2" fmla="*/ 4108466 w 4108466"/>
              <a:gd name="connsiteY2" fmla="*/ 709113 h 709113"/>
              <a:gd name="connsiteX3" fmla="*/ 0 w 4108466"/>
              <a:gd name="connsiteY3" fmla="*/ 709113 h 709113"/>
            </a:gdLst>
            <a:ahLst/>
            <a:cxnLst>
              <a:cxn ang="0">
                <a:pos x="connsiteX0" y="connsiteY0"/>
              </a:cxn>
              <a:cxn ang="0">
                <a:pos x="connsiteX1" y="connsiteY1"/>
              </a:cxn>
              <a:cxn ang="0">
                <a:pos x="connsiteX2" y="connsiteY2"/>
              </a:cxn>
              <a:cxn ang="0">
                <a:pos x="connsiteX3" y="connsiteY3"/>
              </a:cxn>
            </a:cxnLst>
            <a:rect l="l" t="t" r="r" b="b"/>
            <a:pathLst>
              <a:path w="4108466" h="709113">
                <a:moveTo>
                  <a:pt x="0" y="0"/>
                </a:moveTo>
                <a:lnTo>
                  <a:pt x="4108466" y="0"/>
                </a:lnTo>
                <a:lnTo>
                  <a:pt x="4108466" y="709113"/>
                </a:lnTo>
                <a:lnTo>
                  <a:pt x="0" y="709113"/>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FB39F5-E2D8-C976-2476-DBC25C9EC8DE}"/>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328533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62DF8-B04A-ECBC-942C-38EB307A0447}"/>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B9D60F69-A2B0-9204-762D-753947E3C18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Effect>
                      <a14:brightnessContrast bright="-28000"/>
                    </a14:imgEffect>
                  </a14:imgLayer>
                </a14:imgProps>
              </a:ext>
              <a:ext uri="{28A0092B-C50C-407E-A947-70E740481C1C}">
                <a14:useLocalDpi xmlns:a14="http://schemas.microsoft.com/office/drawing/2010/main" val="0"/>
              </a:ext>
            </a:extLst>
          </a:blip>
          <a:srcRect/>
          <a:stretch>
            <a:fillRect/>
          </a:stretch>
        </p:blipFill>
        <p:spPr bwMode="auto">
          <a:xfrm>
            <a:off x="0" y="-194095"/>
            <a:ext cx="12185954" cy="72425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9954B13-0EE1-C81B-ABEE-22B46DE8124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Marker size="30"/>
                    </a14:imgEffect>
                    <a14:imgEffect>
                      <a14:brightnessContrast bright="-26000"/>
                    </a14:imgEffect>
                  </a14:imgLayer>
                </a14:imgProps>
              </a:ext>
              <a:ext uri="{28A0092B-C50C-407E-A947-70E740481C1C}">
                <a14:useLocalDpi xmlns:a14="http://schemas.microsoft.com/office/drawing/2010/main" val="0"/>
              </a:ext>
            </a:extLst>
          </a:blip>
          <a:srcRect t="7835" b="5446"/>
          <a:stretch/>
        </p:blipFill>
        <p:spPr bwMode="auto">
          <a:xfrm>
            <a:off x="0" y="0"/>
            <a:ext cx="12192000" cy="7048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A92845-1680-CF29-8218-E4932ED0D58D}"/>
              </a:ext>
            </a:extLst>
          </p:cNvPr>
          <p:cNvSpPr txBox="1"/>
          <p:nvPr/>
        </p:nvSpPr>
        <p:spPr>
          <a:xfrm>
            <a:off x="4038888" y="578191"/>
            <a:ext cx="4108178" cy="553998"/>
          </a:xfrm>
          <a:prstGeom prst="rect">
            <a:avLst/>
          </a:prstGeom>
          <a:noFill/>
        </p:spPr>
        <p:txBody>
          <a:bodyPr wrap="square">
            <a:spAutoFit/>
          </a:bodyPr>
          <a:lstStyle/>
          <a:p>
            <a:pPr algn="ctr"/>
            <a:r>
              <a:rPr lang="vi-VN"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rPr>
              <a:t>Các sự kiện lịch sử</a:t>
            </a:r>
            <a:endParaRPr lang="en-US" sz="3000" b="1">
              <a:ln w="6600">
                <a:solidFill>
                  <a:schemeClr val="accent2"/>
                </a:solidFill>
                <a:prstDash val="solid"/>
              </a:ln>
              <a:solidFill>
                <a:schemeClr val="bg1"/>
              </a:solidFill>
              <a:effectLst>
                <a:outerShdw dist="38100" dir="2700000" algn="tl" rotWithShape="0">
                  <a:schemeClr val="accent2"/>
                </a:outerShdw>
              </a:effectLst>
              <a:latin typeface="Lexend"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19064595-B953-0701-0C60-51CFC2ED3CA2}"/>
              </a:ext>
            </a:extLst>
          </p:cNvPr>
          <p:cNvSpPr txBox="1"/>
          <p:nvPr/>
        </p:nvSpPr>
        <p:spPr>
          <a:xfrm>
            <a:off x="2775086" y="7193684"/>
            <a:ext cx="6641828" cy="1015663"/>
          </a:xfrm>
          <a:prstGeom prst="rect">
            <a:avLst/>
          </a:prstGeom>
          <a:noFill/>
        </p:spPr>
        <p:txBody>
          <a:bodyPr wrap="square">
            <a:spAutoFit/>
          </a:bodyPr>
          <a:lstStyle/>
          <a:p>
            <a:pPr algn="ctr"/>
            <a:r>
              <a:rPr lang="vi-VN"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Sự thống trị và khai thác thuộc địa của thực dân Pháp</a:t>
            </a:r>
            <a:endParaRPr lang="en-US" sz="3000" u="sng">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cxnSp>
        <p:nvCxnSpPr>
          <p:cNvPr id="7" name="Straight Connector 6">
            <a:extLst>
              <a:ext uri="{FF2B5EF4-FFF2-40B4-BE49-F238E27FC236}">
                <a16:creationId xmlns:a16="http://schemas.microsoft.com/office/drawing/2014/main" id="{5396BB78-6467-0D78-4CCF-0075E025C26E}"/>
              </a:ext>
            </a:extLst>
          </p:cNvPr>
          <p:cNvCxnSpPr>
            <a:cxnSpLocks/>
          </p:cNvCxnSpPr>
          <p:nvPr/>
        </p:nvCxnSpPr>
        <p:spPr>
          <a:xfrm>
            <a:off x="2554515" y="10979835"/>
            <a:ext cx="12914085" cy="0"/>
          </a:xfrm>
          <a:prstGeom prst="line">
            <a:avLst/>
          </a:prstGeom>
          <a:ln w="3810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77057D3-F5C5-6C97-6200-FAEE997C44FC}"/>
              </a:ext>
            </a:extLst>
          </p:cNvPr>
          <p:cNvSpPr txBox="1"/>
          <p:nvPr/>
        </p:nvSpPr>
        <p:spPr>
          <a:xfrm>
            <a:off x="303043" y="8847598"/>
            <a:ext cx="4110612" cy="1938992"/>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1/9/1858 Pháp xâm lược Việt Nam và đến năm 1884 ký hiệp ước Patonốt, thiết lập quyền cai trị trên toàn Việt Nam</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9" name="Oval 8">
            <a:extLst>
              <a:ext uri="{FF2B5EF4-FFF2-40B4-BE49-F238E27FC236}">
                <a16:creationId xmlns:a16="http://schemas.microsoft.com/office/drawing/2014/main" id="{D2C55E02-27E9-93C6-EB45-A18FDA91CCB6}"/>
              </a:ext>
            </a:extLst>
          </p:cNvPr>
          <p:cNvSpPr/>
          <p:nvPr/>
        </p:nvSpPr>
        <p:spPr>
          <a:xfrm>
            <a:off x="2460536" y="10885856"/>
            <a:ext cx="187958" cy="1879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Treaty of Huế (1884) - Wikipedia">
            <a:extLst>
              <a:ext uri="{FF2B5EF4-FFF2-40B4-BE49-F238E27FC236}">
                <a16:creationId xmlns:a16="http://schemas.microsoft.com/office/drawing/2014/main" id="{6F7C7F1D-FC2F-5E01-C468-5543A6E686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40217">
            <a:off x="8863838" y="10104985"/>
            <a:ext cx="1735251" cy="2293844"/>
          </a:xfrm>
          <a:prstGeom prst="rect">
            <a:avLst/>
          </a:prstGeom>
          <a:noFill/>
          <a:effectLst>
            <a:softEdge rad="762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BF51D65-BAE0-FDF4-CC9D-BB2A5D4B87D2}"/>
              </a:ext>
            </a:extLst>
          </p:cNvPr>
          <p:cNvSpPr txBox="1"/>
          <p:nvPr/>
        </p:nvSpPr>
        <p:spPr>
          <a:xfrm>
            <a:off x="12185954" y="8847598"/>
            <a:ext cx="5968696" cy="1938992"/>
          </a:xfrm>
          <a:prstGeom prst="rect">
            <a:avLst/>
          </a:prstGeom>
          <a:noFill/>
        </p:spPr>
        <p:txBody>
          <a:bodyPr wrap="square">
            <a:spAutoFit/>
          </a:bodyPr>
          <a:lstStyle/>
          <a:p>
            <a:pPr algn="just"/>
            <a:r>
              <a:rPr lang="vi-VN"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rPr>
              <a:t>Pháp chia Việt Nam thành ba kỳ (Bắc,Trung,Nam) với các chế độ cai trị khác nhau, áp dụng chính sách đàn áp và kiểm soát chặt chẽ và duy trì chế độ phong kiến để dễ dàng cai trị</a:t>
            </a:r>
            <a:endParaRPr lang="en-US" sz="2400">
              <a:ln w="0"/>
              <a:solidFill>
                <a:schemeClr val="bg1"/>
              </a:solidFill>
              <a:effectLst>
                <a:outerShdw blurRad="38100" dist="19050" dir="2700000" algn="tl" rotWithShape="0">
                  <a:schemeClr val="dk1">
                    <a:alpha val="40000"/>
                  </a:schemeClr>
                </a:outerShdw>
              </a:effectLst>
              <a:latin typeface="Lexend" pitchFamily="2" charset="0"/>
              <a:ea typeface="ADLaM Display" panose="02010000000000000000" pitchFamily="2" charset="0"/>
              <a:cs typeface="ADLaM Display" panose="02010000000000000000" pitchFamily="2" charset="0"/>
            </a:endParaRPr>
          </a:p>
        </p:txBody>
      </p:sp>
      <p:sp>
        <p:nvSpPr>
          <p:cNvPr id="13" name="Oval 12">
            <a:extLst>
              <a:ext uri="{FF2B5EF4-FFF2-40B4-BE49-F238E27FC236}">
                <a16:creationId xmlns:a16="http://schemas.microsoft.com/office/drawing/2014/main" id="{9461E208-54E3-0D95-9C54-178412E3B62B}"/>
              </a:ext>
            </a:extLst>
          </p:cNvPr>
          <p:cNvSpPr/>
          <p:nvPr/>
        </p:nvSpPr>
        <p:spPr>
          <a:xfrm>
            <a:off x="15280642" y="10885856"/>
            <a:ext cx="187958" cy="18795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3BD84E4-6F14-2265-B920-8345352409DA}"/>
              </a:ext>
            </a:extLst>
          </p:cNvPr>
          <p:cNvSpPr txBox="1"/>
          <p:nvPr/>
        </p:nvSpPr>
        <p:spPr>
          <a:xfrm>
            <a:off x="68625" y="79964"/>
            <a:ext cx="3901639" cy="553998"/>
          </a:xfrm>
          <a:prstGeom prst="rect">
            <a:avLst/>
          </a:prstGeom>
          <a:noFill/>
        </p:spPr>
        <p:txBody>
          <a:bodyPr wrap="square">
            <a:spAutoFit/>
          </a:bodyPr>
          <a:lstStyle/>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Phần 1: Bối cảnh lịch sử</a:t>
            </a:r>
          </a:p>
          <a:p>
            <a:r>
              <a:rPr lang="vi-VN"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rPr>
              <a:t>cuối thế kỷ XIX – đầu thế kỷ XX</a:t>
            </a:r>
            <a:endParaRPr lang="en-US" sz="1500">
              <a:ln w="0"/>
              <a:solidFill>
                <a:schemeClr val="bg1"/>
              </a:solidFill>
              <a:effectLst>
                <a:reflection blurRad="6350" stA="53000" endA="300" endPos="35500" dir="5400000" sy="-90000" algn="bl" rotWithShape="0"/>
              </a:effectLst>
              <a:latin typeface="Lexend" pitchFamily="2" charset="0"/>
              <a:ea typeface="ADLaM Display" panose="02010000000000000000" pitchFamily="2" charset="0"/>
              <a:cs typeface="ADLaM Display" panose="02010000000000000000" pitchFamily="2" charset="0"/>
            </a:endParaRPr>
          </a:p>
        </p:txBody>
      </p:sp>
      <p:pic>
        <p:nvPicPr>
          <p:cNvPr id="3" name="Picture 2">
            <a:extLst>
              <a:ext uri="{FF2B5EF4-FFF2-40B4-BE49-F238E27FC236}">
                <a16:creationId xmlns:a16="http://schemas.microsoft.com/office/drawing/2014/main" id="{E5BF9FB6-C415-C1EB-A9D1-C05D272755D2}"/>
              </a:ext>
            </a:extLst>
          </p:cNvPr>
          <p:cNvPicPr>
            <a:picLocks noChangeAspect="1"/>
          </p:cNvPicPr>
          <p:nvPr/>
        </p:nvPicPr>
        <p:blipFill>
          <a:blip r:embed="rId7">
            <a:extLst>
              <a:ext uri="{BEBA8EAE-BF5A-486C-A8C5-ECC9F3942E4B}">
                <a14:imgProps xmlns:a14="http://schemas.microsoft.com/office/drawing/2010/main">
                  <a14:imgLayer r:embed="rId8">
                    <a14:imgEffect>
                      <a14:artisticMarker/>
                    </a14:imgEffect>
                    <a14:imgEffect>
                      <a14:colorTemperature colorTemp="11200"/>
                    </a14:imgEffect>
                    <a14:imgEffect>
                      <a14:saturation sat="66000"/>
                    </a14:imgEffect>
                  </a14:imgLayer>
                </a14:imgProps>
              </a:ext>
            </a:extLst>
          </a:blip>
          <a:stretch>
            <a:fillRect/>
          </a:stretch>
        </p:blipFill>
        <p:spPr>
          <a:xfrm>
            <a:off x="4929387" y="11410264"/>
            <a:ext cx="2712775" cy="3684372"/>
          </a:xfrm>
          <a:prstGeom prst="rect">
            <a:avLst/>
          </a:prstGeom>
          <a:effectLst>
            <a:softEdge rad="127000"/>
          </a:effectLst>
        </p:spPr>
      </p:pic>
      <p:pic>
        <p:nvPicPr>
          <p:cNvPr id="4" name="Picture 3">
            <a:extLst>
              <a:ext uri="{FF2B5EF4-FFF2-40B4-BE49-F238E27FC236}">
                <a16:creationId xmlns:a16="http://schemas.microsoft.com/office/drawing/2014/main" id="{BD8A3B21-592F-F363-D314-822AA84D199A}"/>
              </a:ext>
            </a:extLst>
          </p:cNvPr>
          <p:cNvPicPr>
            <a:picLocks noChangeAspect="1"/>
          </p:cNvPicPr>
          <p:nvPr/>
        </p:nvPicPr>
        <p:blipFill>
          <a:blip r:embed="rId9">
            <a:extLst>
              <a:ext uri="{BEBA8EAE-BF5A-486C-A8C5-ECC9F3942E4B}">
                <a14:imgProps xmlns:a14="http://schemas.microsoft.com/office/drawing/2010/main">
                  <a14:imgLayer r:embed="rId10">
                    <a14:imgEffect>
                      <a14:artisticMarker size="70"/>
                    </a14:imgEffect>
                    <a14:imgEffect>
                      <a14:colorTemperature colorTemp="8800"/>
                    </a14:imgEffect>
                    <a14:imgEffect>
                      <a14:saturation sat="85000"/>
                    </a14:imgEffect>
                  </a14:imgLayer>
                </a14:imgProps>
              </a:ext>
            </a:extLst>
          </a:blip>
          <a:stretch>
            <a:fillRect/>
          </a:stretch>
        </p:blipFill>
        <p:spPr>
          <a:xfrm>
            <a:off x="4929387" y="8382174"/>
            <a:ext cx="2333226" cy="5357506"/>
          </a:xfrm>
          <a:prstGeom prst="rect">
            <a:avLst/>
          </a:prstGeom>
          <a:effectLst>
            <a:softEdge rad="0"/>
          </a:effectLst>
        </p:spPr>
      </p:pic>
    </p:spTree>
    <p:extLst>
      <p:ext uri="{BB962C8B-B14F-4D97-AF65-F5344CB8AC3E}">
        <p14:creationId xmlns:p14="http://schemas.microsoft.com/office/powerpoint/2010/main" val="1084867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376</TotalTime>
  <Words>4074</Words>
  <Application>Microsoft Office PowerPoint</Application>
  <PresentationFormat>Widescreen</PresentationFormat>
  <Paragraphs>428</Paragraphs>
  <Slides>40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Aptos Display</vt:lpstr>
      <vt:lpstr>Arial</vt:lpstr>
      <vt:lpstr>Impact</vt:lpstr>
      <vt:lpstr>Lexend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Đỗ Trần Hiếu Anh - 67IT2</dc:creator>
  <cp:lastModifiedBy>Đỗ Trần Hiếu Anh - 67IT2</cp:lastModifiedBy>
  <cp:revision>20</cp:revision>
  <dcterms:created xsi:type="dcterms:W3CDTF">2024-11-14T11:58:03Z</dcterms:created>
  <dcterms:modified xsi:type="dcterms:W3CDTF">2024-11-14T18:22:25Z</dcterms:modified>
</cp:coreProperties>
</file>